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8288000" cy="10287000"/>
  <p:notesSz cx="6858000" cy="9144000"/>
  <p:embeddedFontLst>
    <p:embeddedFont>
      <p:font typeface="Forum" panose="02000000000000000000" pitchFamily="2" charset="0"/>
      <p:regular r:id="rId50"/>
    </p:embeddedFont>
    <p:embeddedFont>
      <p:font typeface="Hind Madurai" panose="02000000000000000000" pitchFamily="2" charset="77"/>
      <p:regular r:id="rId51"/>
      <p:bold r:id="rId52"/>
    </p:embeddedFont>
    <p:embeddedFont>
      <p:font typeface="Hind Madurai SemiBold" panose="020B0604020202020204" pitchFamily="3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69" d="100"/>
          <a:sy n="69" d="100"/>
        </p:scale>
        <p:origin x="920"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09a376fcb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309a376fcb4_1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0836154eb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Sources</a:t>
            </a:r>
            <a:endParaRPr/>
          </a:p>
        </p:txBody>
      </p:sp>
      <p:sp>
        <p:nvSpPr>
          <p:cNvPr id="207" name="Google Shape;207;g30836154eb1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0af797f99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Sources for specific data</a:t>
            </a:r>
            <a:endParaRPr/>
          </a:p>
        </p:txBody>
      </p:sp>
      <p:sp>
        <p:nvSpPr>
          <p:cNvPr id="218" name="Google Shape;218;g30af797f99b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0a9c2e3ff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30a9c2e3ff6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0834714ae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30834714ae1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0834714ae1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30834714ae1_4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0834714ae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g30834714ae1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834714ae1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30834714ae1_4_1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0834714ae1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challenge</a:t>
            </a:r>
            <a:endParaRPr/>
          </a:p>
        </p:txBody>
      </p:sp>
      <p:sp>
        <p:nvSpPr>
          <p:cNvPr id="286" name="Google Shape;286;g30834714ae1_4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0834714ae1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30834714ae1_2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0834714ae1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30834714ae1_2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834714ae1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30834714ae1_2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0834714ae1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30834714ae1_2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0834714ae1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30834714ae1_2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0836154eb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30836154eb1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0a9c2e3ff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Homemade? Wholesome</a:t>
            </a:r>
            <a:endParaRPr/>
          </a:p>
        </p:txBody>
      </p:sp>
      <p:sp>
        <p:nvSpPr>
          <p:cNvPr id="379" name="Google Shape;379;g30a9c2e3ff6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834714ae1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30834714ae1_2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0a9c2e3ff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Slow food-Change       Consumers buy for benefits re-phrase towards the benefits that SPB offers</a:t>
            </a:r>
            <a:endParaRPr/>
          </a:p>
        </p:txBody>
      </p:sp>
      <p:sp>
        <p:nvSpPr>
          <p:cNvPr id="399" name="Google Shape;399;g30a9c2e3ff6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0834714ae1_4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30834714ae1_4_1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09a376fc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Ask people in the target audience</a:t>
            </a:r>
            <a:endParaRPr/>
          </a:p>
        </p:txBody>
      </p:sp>
      <p:sp>
        <p:nvSpPr>
          <p:cNvPr id="435" name="Google Shape;435;g309a376fcb4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0af797f9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Ask people in the target audience</a:t>
            </a:r>
            <a:endParaRPr/>
          </a:p>
        </p:txBody>
      </p:sp>
      <p:sp>
        <p:nvSpPr>
          <p:cNvPr id="444" name="Google Shape;444;g30af797f99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0af797f99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Ask people in the target audience</a:t>
            </a:r>
            <a:endParaRPr/>
          </a:p>
        </p:txBody>
      </p:sp>
      <p:sp>
        <p:nvSpPr>
          <p:cNvPr id="454" name="Google Shape;454;g30af797f99b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09a376fcb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All creatives should be consistent in the message                  Get rid of</a:t>
            </a:r>
            <a:endParaRPr/>
          </a:p>
        </p:txBody>
      </p:sp>
      <p:sp>
        <p:nvSpPr>
          <p:cNvPr id="466" name="Google Shape;466;g309a376fcb4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0acc5b3f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Get rid of</a:t>
            </a:r>
            <a:endParaRPr/>
          </a:p>
        </p:txBody>
      </p:sp>
      <p:sp>
        <p:nvSpPr>
          <p:cNvPr id="474" name="Google Shape;474;g30acc5b3ff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0834714ae1_4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g30834714ae1_4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0834714ae1_4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30834714ae1_4_1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0834714ae1_4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30834714ae1_4_2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0834714ae1_4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g30834714ae1_4_1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09a376fc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309a376fcb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date for source</a:t>
            </a:r>
            <a:endParaRPr/>
          </a:p>
        </p:txBody>
      </p:sp>
      <p:sp>
        <p:nvSpPr>
          <p:cNvPr id="119" name="Google Shape;11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0afd747f1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Ask people in the target audience</a:t>
            </a:r>
            <a:endParaRPr/>
          </a:p>
        </p:txBody>
      </p:sp>
      <p:sp>
        <p:nvSpPr>
          <p:cNvPr id="536" name="Google Shape;536;g30afd747f1c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0afd747f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Ask people in the target audience</a:t>
            </a:r>
            <a:endParaRPr/>
          </a:p>
        </p:txBody>
      </p:sp>
      <p:sp>
        <p:nvSpPr>
          <p:cNvPr id="543" name="Google Shape;543;g30afd747f1c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0ae92fde4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g30ae92fde49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09a376fcb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Get rid of</a:t>
            </a:r>
            <a:endParaRPr/>
          </a:p>
        </p:txBody>
      </p:sp>
      <p:sp>
        <p:nvSpPr>
          <p:cNvPr id="560" name="Google Shape;560;g309a376fcb4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0acc5b3ff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30acc5b3ff5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0836154eb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g30836154eb1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0834714ae1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30834714ae1_4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08d21bdae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308d21bdaed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0834714ae1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30834714ae1_1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0834714ae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dates</a:t>
            </a:r>
            <a:endParaRPr/>
          </a:p>
        </p:txBody>
      </p:sp>
      <p:sp>
        <p:nvSpPr>
          <p:cNvPr id="156" name="Google Shape;156;g30834714ae1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08f6bcb3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308f6bcb3b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0ae92fde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30ae92fde49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hyperlink" Target="https://www.statista.com/statistics/586957/market-share-peanut-butter-brands-in-the-united-states/#:~:text=Peanut%20butter%20market%20landscape&amp;text=In%202017%2C%20the%20industry%20had,butter%20brands%20under%20their%20control" TargetMode="External"/><Relationship Id="rId3" Type="http://schemas.openxmlformats.org/officeDocument/2006/relationships/hyperlink" Target="https://nationalpeanutboard.org/news/consumer-research-highlights-americas-love-peanuts-and-peanut-butter/" TargetMode="External"/><Relationship Id="rId7" Type="http://schemas.openxmlformats.org/officeDocument/2006/relationships/hyperlink" Target="https://pubmed.ncbi.nlm.nih.gov/36342169/" TargetMode="External"/><Relationship Id="rId12" Type="http://schemas.openxmlformats.org/officeDocument/2006/relationships/hyperlink" Target="https://www.hormelfoods.com/inspired/story/the-spread-of-nut-butters/"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nutrionexfoods.com/pages/profitability-of-selling-private-label-peanut-butter#:~:text=Peanut%20Butter%20Demand,enough%20of%20this%20pantry%20essential" TargetMode="External"/><Relationship Id="rId11" Type="http://schemas.openxmlformats.org/officeDocument/2006/relationships/hyperlink" Target="https://foodinstitute.com/consumerinsights/poll-most-americans-have-trust-gap-over-food-source-information/" TargetMode="External"/><Relationship Id="rId5" Type="http://schemas.openxmlformats.org/officeDocument/2006/relationships/hyperlink" Target="https://www.attentive.com/blog/millennial-gen-z-shopping-habits#:~:text=Both%20Gen%20Z%20and%20millennials,when%20shopping%20on%20their%20phones" TargetMode="External"/><Relationship Id="rId10" Type="http://schemas.openxmlformats.org/officeDocument/2006/relationships/hyperlink" Target="https://ific.org/media-information/press-releases/strong-interest-in-knowing-about-food-ingredients/" TargetMode="External"/><Relationship Id="rId4" Type="http://schemas.openxmlformats.org/officeDocument/2006/relationships/hyperlink" Target="https://www.statista.com/statistics/281221/us-households-consumption-of-peanut-butter/" TargetMode="External"/><Relationship Id="rId9" Type="http://schemas.openxmlformats.org/officeDocument/2006/relationships/hyperlink" Target="https://www.statista.com/statistics/281227/us-households-brands-of-peanut-butter-consum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83"/>
        <p:cNvGrpSpPr/>
        <p:nvPr/>
      </p:nvGrpSpPr>
      <p:grpSpPr>
        <a:xfrm>
          <a:off x="0" y="0"/>
          <a:ext cx="0" cy="0"/>
          <a:chOff x="0" y="0"/>
          <a:chExt cx="0" cy="0"/>
        </a:xfrm>
      </p:grpSpPr>
      <p:sp>
        <p:nvSpPr>
          <p:cNvPr id="84" name="Google Shape;84;p13"/>
          <p:cNvSpPr/>
          <p:nvPr/>
        </p:nvSpPr>
        <p:spPr>
          <a:xfrm>
            <a:off x="-952825" y="2011525"/>
            <a:ext cx="7864800" cy="1223100"/>
          </a:xfrm>
          <a:prstGeom prst="roundRect">
            <a:avLst>
              <a:gd name="adj" fmla="val 50000"/>
            </a:avLst>
          </a:prstGeom>
          <a:solidFill>
            <a:srgbClr val="F6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p:nvPr/>
        </p:nvSpPr>
        <p:spPr>
          <a:xfrm>
            <a:off x="941477" y="3983150"/>
            <a:ext cx="14612400" cy="5066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20573">
                <a:solidFill>
                  <a:srgbClr val="F6E1D0"/>
                </a:solidFill>
                <a:latin typeface="Forum"/>
                <a:ea typeface="Forum"/>
                <a:cs typeface="Forum"/>
                <a:sym typeface="Forum"/>
              </a:rPr>
              <a:t>Saratoga Peanut Butter</a:t>
            </a:r>
            <a:endParaRPr/>
          </a:p>
        </p:txBody>
      </p:sp>
      <p:sp>
        <p:nvSpPr>
          <p:cNvPr id="86" name="Google Shape;86;p13"/>
          <p:cNvSpPr txBox="1"/>
          <p:nvPr/>
        </p:nvSpPr>
        <p:spPr>
          <a:xfrm>
            <a:off x="959234" y="2118063"/>
            <a:ext cx="46032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87" name="Google Shape;87;p13"/>
          <p:cNvSpPr txBox="1"/>
          <p:nvPr/>
        </p:nvSpPr>
        <p:spPr>
          <a:xfrm>
            <a:off x="313775" y="2353225"/>
            <a:ext cx="6208200" cy="5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Forum"/>
                <a:ea typeface="Forum"/>
                <a:cs typeface="Forum"/>
                <a:sym typeface="Forum"/>
              </a:rPr>
              <a:t>Brand Strategy</a:t>
            </a:r>
            <a:endParaRPr sz="3200">
              <a:solidFill>
                <a:schemeClr val="dk1"/>
              </a:solidFill>
              <a:latin typeface="Forum"/>
              <a:ea typeface="Forum"/>
              <a:cs typeface="Forum"/>
              <a:sym typeface="For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95"/>
        <p:cNvGrpSpPr/>
        <p:nvPr/>
      </p:nvGrpSpPr>
      <p:grpSpPr>
        <a:xfrm>
          <a:off x="0" y="0"/>
          <a:ext cx="0" cy="0"/>
          <a:chOff x="0" y="0"/>
          <a:chExt cx="0" cy="0"/>
        </a:xfrm>
      </p:grpSpPr>
      <p:sp>
        <p:nvSpPr>
          <p:cNvPr id="196" name="Google Shape;196;p22"/>
          <p:cNvSpPr txBox="1"/>
          <p:nvPr/>
        </p:nvSpPr>
        <p:spPr>
          <a:xfrm>
            <a:off x="731625" y="0"/>
            <a:ext cx="16361700" cy="15393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000">
                <a:solidFill>
                  <a:srgbClr val="DF540F"/>
                </a:solidFill>
                <a:latin typeface="Forum"/>
                <a:ea typeface="Forum"/>
                <a:cs typeface="Forum"/>
                <a:sym typeface="Forum"/>
              </a:rPr>
              <a:t>Core Product Offerings</a:t>
            </a:r>
            <a:endParaRPr/>
          </a:p>
        </p:txBody>
      </p:sp>
      <p:pic>
        <p:nvPicPr>
          <p:cNvPr id="197" name="Google Shape;197;p22"/>
          <p:cNvPicPr preferRelativeResize="0"/>
          <p:nvPr/>
        </p:nvPicPr>
        <p:blipFill>
          <a:blip r:embed="rId3">
            <a:alphaModFix/>
          </a:blip>
          <a:stretch>
            <a:fillRect/>
          </a:stretch>
        </p:blipFill>
        <p:spPr>
          <a:xfrm>
            <a:off x="7962232" y="5745518"/>
            <a:ext cx="4014461" cy="4234346"/>
          </a:xfrm>
          <a:prstGeom prst="rect">
            <a:avLst/>
          </a:prstGeom>
          <a:noFill/>
          <a:ln>
            <a:noFill/>
          </a:ln>
        </p:spPr>
      </p:pic>
      <p:pic>
        <p:nvPicPr>
          <p:cNvPr id="198" name="Google Shape;198;p22"/>
          <p:cNvPicPr preferRelativeResize="0"/>
          <p:nvPr/>
        </p:nvPicPr>
        <p:blipFill>
          <a:blip r:embed="rId4">
            <a:alphaModFix/>
          </a:blip>
          <a:stretch>
            <a:fillRect/>
          </a:stretch>
        </p:blipFill>
        <p:spPr>
          <a:xfrm>
            <a:off x="5838565" y="5716831"/>
            <a:ext cx="4014461" cy="4234346"/>
          </a:xfrm>
          <a:prstGeom prst="rect">
            <a:avLst/>
          </a:prstGeom>
          <a:noFill/>
          <a:ln>
            <a:noFill/>
          </a:ln>
        </p:spPr>
      </p:pic>
      <p:pic>
        <p:nvPicPr>
          <p:cNvPr id="199" name="Google Shape;199;p22"/>
          <p:cNvPicPr preferRelativeResize="0"/>
          <p:nvPr/>
        </p:nvPicPr>
        <p:blipFill>
          <a:blip r:embed="rId5">
            <a:alphaModFix/>
          </a:blip>
          <a:stretch>
            <a:fillRect/>
          </a:stretch>
        </p:blipFill>
        <p:spPr>
          <a:xfrm>
            <a:off x="3608817" y="5716831"/>
            <a:ext cx="4014461" cy="4234346"/>
          </a:xfrm>
          <a:prstGeom prst="rect">
            <a:avLst/>
          </a:prstGeom>
          <a:noFill/>
          <a:ln>
            <a:noFill/>
          </a:ln>
        </p:spPr>
      </p:pic>
      <p:pic>
        <p:nvPicPr>
          <p:cNvPr id="200" name="Google Shape;200;p22"/>
          <p:cNvPicPr preferRelativeResize="0"/>
          <p:nvPr/>
        </p:nvPicPr>
        <p:blipFill>
          <a:blip r:embed="rId6">
            <a:alphaModFix/>
          </a:blip>
          <a:stretch>
            <a:fillRect/>
          </a:stretch>
        </p:blipFill>
        <p:spPr>
          <a:xfrm>
            <a:off x="3553926" y="1729275"/>
            <a:ext cx="4124242" cy="4350143"/>
          </a:xfrm>
          <a:prstGeom prst="rect">
            <a:avLst/>
          </a:prstGeom>
          <a:noFill/>
          <a:ln>
            <a:noFill/>
          </a:ln>
        </p:spPr>
      </p:pic>
      <p:pic>
        <p:nvPicPr>
          <p:cNvPr id="201" name="Google Shape;201;p22"/>
          <p:cNvPicPr preferRelativeResize="0"/>
          <p:nvPr/>
        </p:nvPicPr>
        <p:blipFill>
          <a:blip r:embed="rId7">
            <a:alphaModFix/>
          </a:blip>
          <a:stretch>
            <a:fillRect/>
          </a:stretch>
        </p:blipFill>
        <p:spPr>
          <a:xfrm>
            <a:off x="8033469" y="1729275"/>
            <a:ext cx="4124242" cy="4350143"/>
          </a:xfrm>
          <a:prstGeom prst="rect">
            <a:avLst/>
          </a:prstGeom>
          <a:noFill/>
          <a:ln>
            <a:noFill/>
          </a:ln>
        </p:spPr>
      </p:pic>
      <p:pic>
        <p:nvPicPr>
          <p:cNvPr id="202" name="Google Shape;202;p22"/>
          <p:cNvPicPr preferRelativeResize="0"/>
          <p:nvPr/>
        </p:nvPicPr>
        <p:blipFill>
          <a:blip r:embed="rId8">
            <a:alphaModFix/>
          </a:blip>
          <a:stretch>
            <a:fillRect/>
          </a:stretch>
        </p:blipFill>
        <p:spPr>
          <a:xfrm>
            <a:off x="5783676" y="1729275"/>
            <a:ext cx="4124242" cy="4350143"/>
          </a:xfrm>
          <a:prstGeom prst="rect">
            <a:avLst/>
          </a:prstGeom>
          <a:noFill/>
          <a:ln>
            <a:noFill/>
          </a:ln>
        </p:spPr>
      </p:pic>
      <p:pic>
        <p:nvPicPr>
          <p:cNvPr id="203" name="Google Shape;203;p22"/>
          <p:cNvPicPr preferRelativeResize="0"/>
          <p:nvPr/>
        </p:nvPicPr>
        <p:blipFill>
          <a:blip r:embed="rId9">
            <a:alphaModFix/>
          </a:blip>
          <a:stretch>
            <a:fillRect/>
          </a:stretch>
        </p:blipFill>
        <p:spPr>
          <a:xfrm>
            <a:off x="10146782" y="1729275"/>
            <a:ext cx="4124242" cy="4350143"/>
          </a:xfrm>
          <a:prstGeom prst="rect">
            <a:avLst/>
          </a:prstGeom>
          <a:noFill/>
          <a:ln>
            <a:noFill/>
          </a:ln>
        </p:spPr>
      </p:pic>
      <p:pic>
        <p:nvPicPr>
          <p:cNvPr id="204" name="Google Shape;204;p22"/>
          <p:cNvPicPr preferRelativeResize="0"/>
          <p:nvPr/>
        </p:nvPicPr>
        <p:blipFill>
          <a:blip r:embed="rId10">
            <a:alphaModFix/>
          </a:blip>
          <a:stretch>
            <a:fillRect/>
          </a:stretch>
        </p:blipFill>
        <p:spPr>
          <a:xfrm>
            <a:off x="10146782" y="5658934"/>
            <a:ext cx="4124242" cy="43501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208"/>
        <p:cNvGrpSpPr/>
        <p:nvPr/>
      </p:nvGrpSpPr>
      <p:grpSpPr>
        <a:xfrm>
          <a:off x="0" y="0"/>
          <a:ext cx="0" cy="0"/>
          <a:chOff x="0" y="0"/>
          <a:chExt cx="0" cy="0"/>
        </a:xfrm>
      </p:grpSpPr>
      <p:grpSp>
        <p:nvGrpSpPr>
          <p:cNvPr id="209" name="Google Shape;209;p23"/>
          <p:cNvGrpSpPr/>
          <p:nvPr/>
        </p:nvGrpSpPr>
        <p:grpSpPr>
          <a:xfrm>
            <a:off x="-182941" y="-454427"/>
            <a:ext cx="18654006" cy="3266853"/>
            <a:chOff x="0" y="-47625"/>
            <a:chExt cx="4912957" cy="860400"/>
          </a:xfrm>
        </p:grpSpPr>
        <p:sp>
          <p:nvSpPr>
            <p:cNvPr id="210" name="Google Shape;210;p23"/>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211" name="Google Shape;211;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2" name="Google Shape;212;p23"/>
          <p:cNvSpPr txBox="1"/>
          <p:nvPr/>
        </p:nvSpPr>
        <p:spPr>
          <a:xfrm>
            <a:off x="1449319" y="246190"/>
            <a:ext cx="15389400" cy="2154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endParaRPr/>
          </a:p>
        </p:txBody>
      </p:sp>
      <p:sp>
        <p:nvSpPr>
          <p:cNvPr id="213" name="Google Shape;213;p23"/>
          <p:cNvSpPr txBox="1"/>
          <p:nvPr/>
        </p:nvSpPr>
        <p:spPr>
          <a:xfrm>
            <a:off x="1072050" y="2988025"/>
            <a:ext cx="13618500" cy="5702400"/>
          </a:xfrm>
          <a:prstGeom prst="rect">
            <a:avLst/>
          </a:prstGeom>
          <a:noFill/>
          <a:ln>
            <a:noFill/>
          </a:ln>
        </p:spPr>
        <p:txBody>
          <a:bodyPr spcFirstLastPara="1" wrap="square" lIns="91425" tIns="91425" rIns="91425" bIns="91425" anchor="t" anchorCtr="0">
            <a:noAutofit/>
          </a:bodyPr>
          <a:lstStyle/>
          <a:p>
            <a:pPr marL="457200" lvl="0" indent="-431800" algn="l" rtl="0">
              <a:lnSpc>
                <a:spcPct val="100000"/>
              </a:lnSpc>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Peanut Butter is a staple food in America, found in 90% of American households due to its convenience and nutritional value.</a:t>
            </a: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Peanut Butter is the most sold nut butter in the U.S with $2.2 Billion in sales, followed by almond butter at $156 million.</a:t>
            </a: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Large nut butter brands are losing market share due to consumers seeking organic and speciality products.</a:t>
            </a:r>
            <a:endParaRPr sz="3200">
              <a:solidFill>
                <a:schemeClr val="dk1"/>
              </a:solidFill>
              <a:latin typeface="Hind Madurai"/>
              <a:ea typeface="Hind Madurai"/>
              <a:cs typeface="Hind Madurai"/>
              <a:sym typeface="Hind Madurai"/>
            </a:endParaRPr>
          </a:p>
        </p:txBody>
      </p:sp>
      <p:sp>
        <p:nvSpPr>
          <p:cNvPr id="214" name="Google Shape;214;p23"/>
          <p:cNvSpPr txBox="1"/>
          <p:nvPr/>
        </p:nvSpPr>
        <p:spPr>
          <a:xfrm>
            <a:off x="3380425" y="246200"/>
            <a:ext cx="12132600" cy="1571400"/>
          </a:xfrm>
          <a:prstGeom prst="rect">
            <a:avLst/>
          </a:prstGeom>
          <a:noFill/>
          <a:ln>
            <a:noFill/>
          </a:ln>
        </p:spPr>
        <p:txBody>
          <a:bodyPr spcFirstLastPara="1" wrap="square" lIns="91425" tIns="91425" rIns="91425" bIns="91425" anchor="t" anchorCtr="0">
            <a:noAutofit/>
          </a:bodyPr>
          <a:lstStyle/>
          <a:p>
            <a:pPr marL="0" lvl="0" indent="0" algn="l" rtl="0">
              <a:lnSpc>
                <a:spcPct val="119998"/>
              </a:lnSpc>
              <a:spcBef>
                <a:spcPts val="0"/>
              </a:spcBef>
              <a:spcAft>
                <a:spcPts val="0"/>
              </a:spcAft>
              <a:buClr>
                <a:schemeClr val="dk1"/>
              </a:buClr>
              <a:buFont typeface="Arial"/>
              <a:buNone/>
            </a:pPr>
            <a:r>
              <a:rPr lang="en-US" sz="10000">
                <a:solidFill>
                  <a:srgbClr val="F6E1D0"/>
                </a:solidFill>
                <a:latin typeface="Forum"/>
                <a:ea typeface="Forum"/>
                <a:cs typeface="Forum"/>
                <a:sym typeface="Forum"/>
              </a:rPr>
              <a:t>Broad Cultural Context</a:t>
            </a:r>
            <a:endParaRPr sz="10000">
              <a:solidFill>
                <a:schemeClr val="lt1"/>
              </a:solidFill>
              <a:latin typeface="Hind Madurai"/>
              <a:ea typeface="Hind Madurai"/>
              <a:cs typeface="Hind Madurai"/>
              <a:sym typeface="Hind Madurai"/>
            </a:endParaRPr>
          </a:p>
        </p:txBody>
      </p:sp>
      <p:sp>
        <p:nvSpPr>
          <p:cNvPr id="215" name="Google Shape;215;p23"/>
          <p:cNvSpPr txBox="1"/>
          <p:nvPr/>
        </p:nvSpPr>
        <p:spPr>
          <a:xfrm>
            <a:off x="533975" y="9380675"/>
            <a:ext cx="4185300" cy="4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Source: Hormel Foods</a:t>
            </a:r>
            <a:endParaRPr>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219"/>
        <p:cNvGrpSpPr/>
        <p:nvPr/>
      </p:nvGrpSpPr>
      <p:grpSpPr>
        <a:xfrm>
          <a:off x="0" y="0"/>
          <a:ext cx="0" cy="0"/>
          <a:chOff x="0" y="0"/>
          <a:chExt cx="0" cy="0"/>
        </a:xfrm>
      </p:grpSpPr>
      <p:grpSp>
        <p:nvGrpSpPr>
          <p:cNvPr id="220" name="Google Shape;220;p24"/>
          <p:cNvGrpSpPr/>
          <p:nvPr/>
        </p:nvGrpSpPr>
        <p:grpSpPr>
          <a:xfrm>
            <a:off x="-182941" y="-454427"/>
            <a:ext cx="18654006" cy="3266853"/>
            <a:chOff x="0" y="-47625"/>
            <a:chExt cx="4912957" cy="860400"/>
          </a:xfrm>
        </p:grpSpPr>
        <p:sp>
          <p:nvSpPr>
            <p:cNvPr id="221" name="Google Shape;221;p24"/>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222" name="Google Shape;222;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3" name="Google Shape;223;p24"/>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Consumer Preferences </a:t>
            </a:r>
            <a:endParaRPr/>
          </a:p>
        </p:txBody>
      </p:sp>
      <p:sp>
        <p:nvSpPr>
          <p:cNvPr id="224" name="Google Shape;224;p24"/>
          <p:cNvSpPr txBox="1"/>
          <p:nvPr/>
        </p:nvSpPr>
        <p:spPr>
          <a:xfrm>
            <a:off x="2726325" y="2422650"/>
            <a:ext cx="14571300" cy="376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2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 </a:t>
            </a:r>
            <a:endParaRPr sz="32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 of adults say ingredients influence what they buy</a:t>
            </a:r>
            <a:endParaRPr sz="32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 </a:t>
            </a:r>
            <a:endParaRPr sz="32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say they are paying more attention to ingredients lists now than 5 years ago</a:t>
            </a:r>
            <a:endParaRPr sz="3200">
              <a:solidFill>
                <a:schemeClr val="dk1"/>
              </a:solidFill>
              <a:latin typeface="Hind Madurai"/>
              <a:ea typeface="Hind Madurai"/>
              <a:cs typeface="Hind Madurai"/>
              <a:sym typeface="Hind Madurai"/>
            </a:endParaRPr>
          </a:p>
          <a:p>
            <a:pPr marL="914400" lvl="0" indent="0" algn="l" rtl="0">
              <a:lnSpc>
                <a:spcPct val="115000"/>
              </a:lnSpc>
              <a:spcBef>
                <a:spcPts val="0"/>
              </a:spcBef>
              <a:spcAft>
                <a:spcPts val="0"/>
              </a:spcAft>
              <a:buNone/>
            </a:pPr>
            <a:endParaRPr sz="32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said they try to choose foods made with clean ingredients</a:t>
            </a:r>
            <a:endParaRPr sz="3200">
              <a:solidFill>
                <a:schemeClr val="dk1"/>
              </a:solidFill>
              <a:latin typeface="Hind Madurai"/>
              <a:ea typeface="Hind Madurai"/>
              <a:cs typeface="Hind Madurai"/>
              <a:sym typeface="Hind Madurai"/>
            </a:endParaRPr>
          </a:p>
        </p:txBody>
      </p:sp>
      <p:sp>
        <p:nvSpPr>
          <p:cNvPr id="225" name="Google Shape;225;p24"/>
          <p:cNvSpPr txBox="1"/>
          <p:nvPr/>
        </p:nvSpPr>
        <p:spPr>
          <a:xfrm>
            <a:off x="1742875" y="6453900"/>
            <a:ext cx="511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Source: Food Information Council</a:t>
            </a:r>
            <a:endParaRPr/>
          </a:p>
        </p:txBody>
      </p:sp>
      <p:sp>
        <p:nvSpPr>
          <p:cNvPr id="226" name="Google Shape;226;p24"/>
          <p:cNvSpPr txBox="1"/>
          <p:nvPr/>
        </p:nvSpPr>
        <p:spPr>
          <a:xfrm>
            <a:off x="1292875" y="3281700"/>
            <a:ext cx="300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rgbClr val="DF540F"/>
                </a:solidFill>
                <a:latin typeface="Calibri"/>
                <a:ea typeface="Calibri"/>
                <a:cs typeface="Calibri"/>
                <a:sym typeface="Calibri"/>
              </a:rPr>
              <a:t>63%</a:t>
            </a:r>
            <a:endParaRPr/>
          </a:p>
        </p:txBody>
      </p:sp>
      <p:sp>
        <p:nvSpPr>
          <p:cNvPr id="227" name="Google Shape;227;p24"/>
          <p:cNvSpPr txBox="1"/>
          <p:nvPr/>
        </p:nvSpPr>
        <p:spPr>
          <a:xfrm>
            <a:off x="1292875" y="4389888"/>
            <a:ext cx="300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rgbClr val="DF540F"/>
                </a:solidFill>
                <a:latin typeface="Calibri"/>
                <a:ea typeface="Calibri"/>
                <a:cs typeface="Calibri"/>
                <a:sym typeface="Calibri"/>
              </a:rPr>
              <a:t>62%</a:t>
            </a:r>
            <a:endParaRPr>
              <a:solidFill>
                <a:schemeClr val="dk1"/>
              </a:solidFill>
            </a:endParaRPr>
          </a:p>
        </p:txBody>
      </p:sp>
      <p:sp>
        <p:nvSpPr>
          <p:cNvPr id="228" name="Google Shape;228;p24"/>
          <p:cNvSpPr txBox="1"/>
          <p:nvPr/>
        </p:nvSpPr>
        <p:spPr>
          <a:xfrm>
            <a:off x="1218275" y="5498100"/>
            <a:ext cx="300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rgbClr val="DF540F"/>
                </a:solidFill>
                <a:latin typeface="Calibri"/>
                <a:ea typeface="Calibri"/>
                <a:cs typeface="Calibri"/>
                <a:sym typeface="Calibri"/>
              </a:rPr>
              <a:t>64%</a:t>
            </a:r>
            <a:endParaRPr>
              <a:solidFill>
                <a:schemeClr val="dk1"/>
              </a:solidFill>
            </a:endParaRPr>
          </a:p>
        </p:txBody>
      </p:sp>
      <p:sp>
        <p:nvSpPr>
          <p:cNvPr id="229" name="Google Shape;229;p24"/>
          <p:cNvSpPr txBox="1"/>
          <p:nvPr/>
        </p:nvSpPr>
        <p:spPr>
          <a:xfrm>
            <a:off x="1292875" y="2422650"/>
            <a:ext cx="114816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People </a:t>
            </a:r>
            <a:r>
              <a:rPr lang="en-US" sz="3200" b="1">
                <a:solidFill>
                  <a:schemeClr val="dk1"/>
                </a:solidFill>
                <a:latin typeface="Hind Madurai"/>
                <a:ea typeface="Hind Madurai"/>
                <a:cs typeface="Hind Madurai"/>
                <a:sym typeface="Hind Madurai"/>
              </a:rPr>
              <a:t>care</a:t>
            </a:r>
            <a:r>
              <a:rPr lang="en-US" sz="3200">
                <a:solidFill>
                  <a:schemeClr val="dk1"/>
                </a:solidFill>
                <a:latin typeface="Hind Madurai"/>
                <a:ea typeface="Hind Madurai"/>
                <a:cs typeface="Hind Madurai"/>
                <a:sym typeface="Hind Madurai"/>
              </a:rPr>
              <a:t> about ingredients, but do not </a:t>
            </a:r>
            <a:r>
              <a:rPr lang="en-US" sz="3200" b="1">
                <a:solidFill>
                  <a:schemeClr val="dk1"/>
                </a:solidFill>
                <a:latin typeface="Hind Madurai"/>
                <a:ea typeface="Hind Madurai"/>
                <a:cs typeface="Hind Madurai"/>
                <a:sym typeface="Hind Madurai"/>
              </a:rPr>
              <a:t>trust</a:t>
            </a:r>
            <a:r>
              <a:rPr lang="en-US" sz="3200">
                <a:solidFill>
                  <a:schemeClr val="dk1"/>
                </a:solidFill>
                <a:latin typeface="Hind Madurai"/>
                <a:ea typeface="Hind Madurai"/>
                <a:cs typeface="Hind Madurai"/>
                <a:sym typeface="Hind Madurai"/>
              </a:rPr>
              <a:t> the food system</a:t>
            </a:r>
            <a:endParaRPr sz="3200">
              <a:solidFill>
                <a:schemeClr val="dk1"/>
              </a:solidFill>
              <a:latin typeface="Hind Madurai"/>
              <a:ea typeface="Hind Madurai"/>
              <a:cs typeface="Hind Madurai"/>
              <a:sym typeface="Hind Madurai"/>
            </a:endParaRPr>
          </a:p>
        </p:txBody>
      </p:sp>
      <p:sp>
        <p:nvSpPr>
          <p:cNvPr id="230" name="Google Shape;230;p24"/>
          <p:cNvSpPr/>
          <p:nvPr/>
        </p:nvSpPr>
        <p:spPr>
          <a:xfrm>
            <a:off x="5403075" y="6911100"/>
            <a:ext cx="12541500" cy="3090600"/>
          </a:xfrm>
          <a:prstGeom prst="roundRect">
            <a:avLst>
              <a:gd name="adj" fmla="val 16667"/>
            </a:avLst>
          </a:prstGeom>
          <a:solidFill>
            <a:srgbClr val="F6B26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1" name="Google Shape;231;p24"/>
          <p:cNvSpPr txBox="1"/>
          <p:nvPr/>
        </p:nvSpPr>
        <p:spPr>
          <a:xfrm>
            <a:off x="12321363" y="7975175"/>
            <a:ext cx="4547100" cy="1810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of adults trust information about food production and growth</a:t>
            </a:r>
            <a:endParaRPr sz="3200">
              <a:solidFill>
                <a:schemeClr val="dk1"/>
              </a:solidFill>
              <a:latin typeface="Calibri"/>
              <a:ea typeface="Calibri"/>
              <a:cs typeface="Calibri"/>
              <a:sym typeface="Calibri"/>
            </a:endParaRPr>
          </a:p>
        </p:txBody>
      </p:sp>
      <p:sp>
        <p:nvSpPr>
          <p:cNvPr id="232" name="Google Shape;232;p24"/>
          <p:cNvSpPr txBox="1"/>
          <p:nvPr/>
        </p:nvSpPr>
        <p:spPr>
          <a:xfrm>
            <a:off x="8704600" y="7632625"/>
            <a:ext cx="1224300" cy="11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DF540F"/>
                </a:solidFill>
                <a:latin typeface="Calibri"/>
                <a:ea typeface="Calibri"/>
                <a:cs typeface="Calibri"/>
                <a:sym typeface="Calibri"/>
              </a:rPr>
              <a:t>2X</a:t>
            </a:r>
            <a:endParaRPr sz="6000">
              <a:solidFill>
                <a:srgbClr val="DF540F"/>
              </a:solidFill>
              <a:latin typeface="Calibri"/>
              <a:ea typeface="Calibri"/>
              <a:cs typeface="Calibri"/>
              <a:sym typeface="Calibri"/>
            </a:endParaRPr>
          </a:p>
          <a:p>
            <a:pPr marL="0" lvl="0" indent="0" algn="l" rtl="0">
              <a:spcBef>
                <a:spcPts val="0"/>
              </a:spcBef>
              <a:spcAft>
                <a:spcPts val="0"/>
              </a:spcAft>
              <a:buNone/>
            </a:pPr>
            <a:endParaRPr sz="6000">
              <a:solidFill>
                <a:schemeClr val="accent6"/>
              </a:solidFill>
              <a:latin typeface="Calibri"/>
              <a:ea typeface="Calibri"/>
              <a:cs typeface="Calibri"/>
              <a:sym typeface="Calibri"/>
            </a:endParaRPr>
          </a:p>
        </p:txBody>
      </p:sp>
      <p:sp>
        <p:nvSpPr>
          <p:cNvPr id="233" name="Google Shape;233;p24"/>
          <p:cNvSpPr txBox="1"/>
          <p:nvPr/>
        </p:nvSpPr>
        <p:spPr>
          <a:xfrm>
            <a:off x="7089700" y="7162375"/>
            <a:ext cx="44541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Gen Z and Millennials are </a:t>
            </a:r>
            <a:endParaRPr sz="3200">
              <a:solidFill>
                <a:schemeClr val="dk1"/>
              </a:solidFill>
              <a:latin typeface="Calibri"/>
              <a:ea typeface="Calibri"/>
              <a:cs typeface="Calibri"/>
              <a:sym typeface="Calibri"/>
            </a:endParaRPr>
          </a:p>
        </p:txBody>
      </p:sp>
      <p:sp>
        <p:nvSpPr>
          <p:cNvPr id="234" name="Google Shape;234;p24"/>
          <p:cNvSpPr txBox="1"/>
          <p:nvPr/>
        </p:nvSpPr>
        <p:spPr>
          <a:xfrm>
            <a:off x="6703975" y="8541575"/>
            <a:ext cx="53748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200">
                <a:solidFill>
                  <a:schemeClr val="dk1"/>
                </a:solidFill>
                <a:latin typeface="Calibri"/>
                <a:ea typeface="Calibri"/>
                <a:cs typeface="Calibri"/>
                <a:sym typeface="Calibri"/>
              </a:rPr>
              <a:t>more likely to care about food sourcing than boomers</a:t>
            </a:r>
            <a:endParaRPr sz="3200">
              <a:solidFill>
                <a:schemeClr val="dk1"/>
              </a:solidFill>
              <a:latin typeface="Calibri"/>
              <a:ea typeface="Calibri"/>
              <a:cs typeface="Calibri"/>
              <a:sym typeface="Calibri"/>
            </a:endParaRPr>
          </a:p>
        </p:txBody>
      </p:sp>
      <p:sp>
        <p:nvSpPr>
          <p:cNvPr id="235" name="Google Shape;235;p24"/>
          <p:cNvSpPr txBox="1"/>
          <p:nvPr/>
        </p:nvSpPr>
        <p:spPr>
          <a:xfrm>
            <a:off x="12920525" y="7006550"/>
            <a:ext cx="300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rgbClr val="DF540F"/>
                </a:solidFill>
                <a:latin typeface="Calibri"/>
                <a:ea typeface="Calibri"/>
                <a:cs typeface="Calibri"/>
                <a:sym typeface="Calibri"/>
              </a:rPr>
              <a:t>24%</a:t>
            </a:r>
            <a:endParaRPr>
              <a:solidFill>
                <a:srgbClr val="DF540F"/>
              </a:solidFill>
            </a:endParaRPr>
          </a:p>
        </p:txBody>
      </p:sp>
      <p:sp>
        <p:nvSpPr>
          <p:cNvPr id="236" name="Google Shape;236;p24"/>
          <p:cNvSpPr txBox="1"/>
          <p:nvPr/>
        </p:nvSpPr>
        <p:spPr>
          <a:xfrm>
            <a:off x="14998750" y="6421275"/>
            <a:ext cx="2410200" cy="5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Source: Food Institute</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F6E1D0"/>
        </a:solidFill>
        <a:effectLst/>
      </p:bgPr>
    </p:bg>
    <p:spTree>
      <p:nvGrpSpPr>
        <p:cNvPr id="1" name="Shape 240"/>
        <p:cNvGrpSpPr/>
        <p:nvPr/>
      </p:nvGrpSpPr>
      <p:grpSpPr>
        <a:xfrm>
          <a:off x="0" y="0"/>
          <a:ext cx="0" cy="0"/>
          <a:chOff x="0" y="0"/>
          <a:chExt cx="0" cy="0"/>
        </a:xfrm>
      </p:grpSpPr>
      <p:grpSp>
        <p:nvGrpSpPr>
          <p:cNvPr id="241" name="Google Shape;241;p25"/>
          <p:cNvGrpSpPr/>
          <p:nvPr/>
        </p:nvGrpSpPr>
        <p:grpSpPr>
          <a:xfrm>
            <a:off x="-182941" y="-454427"/>
            <a:ext cx="18654006" cy="3266853"/>
            <a:chOff x="0" y="-47625"/>
            <a:chExt cx="4912957" cy="860400"/>
          </a:xfrm>
        </p:grpSpPr>
        <p:sp>
          <p:nvSpPr>
            <p:cNvPr id="242" name="Google Shape;242;p25"/>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243" name="Google Shape;243;p2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4" name="Google Shape;244;p25"/>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What are People Saying? </a:t>
            </a:r>
            <a:endParaRPr/>
          </a:p>
        </p:txBody>
      </p:sp>
      <p:sp>
        <p:nvSpPr>
          <p:cNvPr id="245" name="Google Shape;245;p25"/>
          <p:cNvSpPr txBox="1"/>
          <p:nvPr/>
        </p:nvSpPr>
        <p:spPr>
          <a:xfrm>
            <a:off x="13495100" y="5708300"/>
            <a:ext cx="3976200" cy="2439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endParaRPr sz="2300">
              <a:solidFill>
                <a:schemeClr val="dk1"/>
              </a:solidFill>
              <a:latin typeface="Hind Madurai"/>
              <a:ea typeface="Hind Madurai"/>
              <a:cs typeface="Hind Madurai"/>
              <a:sym typeface="Hind Madurai"/>
            </a:endParaRPr>
          </a:p>
        </p:txBody>
      </p:sp>
      <p:sp>
        <p:nvSpPr>
          <p:cNvPr id="246" name="Google Shape;246;p25"/>
          <p:cNvSpPr txBox="1"/>
          <p:nvPr/>
        </p:nvSpPr>
        <p:spPr>
          <a:xfrm>
            <a:off x="1217950" y="3341550"/>
            <a:ext cx="15389400" cy="5971800"/>
          </a:xfrm>
          <a:prstGeom prst="rect">
            <a:avLst/>
          </a:prstGeom>
          <a:noFill/>
          <a:ln>
            <a:noFill/>
          </a:ln>
        </p:spPr>
        <p:txBody>
          <a:bodyPr spcFirstLastPara="1" wrap="square" lIns="91425" tIns="91425" rIns="91425" bIns="91425" anchor="t" anchorCtr="0">
            <a:noAutofit/>
          </a:bodyPr>
          <a:lstStyle/>
          <a:p>
            <a:pPr marL="457200" lvl="0" indent="-431800" algn="l" rtl="0">
              <a:lnSpc>
                <a:spcPct val="115000"/>
              </a:lnSpc>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Why do you Buy Peanut Butter?</a:t>
            </a: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“It’s a convenient snack that tastes good”</a:t>
            </a: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“I like to cook with peanut butter”</a:t>
            </a: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3200">
                <a:solidFill>
                  <a:schemeClr val="dk1"/>
                </a:solidFill>
                <a:latin typeface="Calibri"/>
                <a:ea typeface="Calibri"/>
                <a:cs typeface="Calibri"/>
                <a:sym typeface="Calibri"/>
              </a:rPr>
              <a:t>“I just like the taste” </a:t>
            </a: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3200">
              <a:solidFill>
                <a:schemeClr val="dk1"/>
              </a:solidFill>
              <a:latin typeface="Calibri"/>
              <a:ea typeface="Calibri"/>
              <a:cs typeface="Calibri"/>
              <a:sym typeface="Calibri"/>
            </a:endParaRPr>
          </a:p>
        </p:txBody>
      </p:sp>
      <p:sp>
        <p:nvSpPr>
          <p:cNvPr id="247" name="Google Shape;247;p25"/>
          <p:cNvSpPr txBox="1"/>
          <p:nvPr/>
        </p:nvSpPr>
        <p:spPr>
          <a:xfrm>
            <a:off x="748400" y="9490975"/>
            <a:ext cx="5754300" cy="5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251"/>
        <p:cNvGrpSpPr/>
        <p:nvPr/>
      </p:nvGrpSpPr>
      <p:grpSpPr>
        <a:xfrm>
          <a:off x="0" y="0"/>
          <a:ext cx="0" cy="0"/>
          <a:chOff x="0" y="0"/>
          <a:chExt cx="0" cy="0"/>
        </a:xfrm>
      </p:grpSpPr>
      <p:sp>
        <p:nvSpPr>
          <p:cNvPr id="252" name="Google Shape;252;p26"/>
          <p:cNvSpPr/>
          <p:nvPr/>
        </p:nvSpPr>
        <p:spPr>
          <a:xfrm rot="5400000">
            <a:off x="1169935" y="-3585170"/>
            <a:ext cx="5335089" cy="10613042"/>
          </a:xfrm>
          <a:custGeom>
            <a:avLst/>
            <a:gdLst/>
            <a:ahLst/>
            <a:cxnLst/>
            <a:rect l="l" t="t" r="r" b="b"/>
            <a:pathLst>
              <a:path w="5335089" h="10613042" extrusionOk="0">
                <a:moveTo>
                  <a:pt x="0" y="0"/>
                </a:moveTo>
                <a:lnTo>
                  <a:pt x="5335089" y="0"/>
                </a:lnTo>
                <a:lnTo>
                  <a:pt x="5335089" y="10613042"/>
                </a:lnTo>
                <a:lnTo>
                  <a:pt x="0" y="10613042"/>
                </a:lnTo>
                <a:lnTo>
                  <a:pt x="0" y="0"/>
                </a:lnTo>
                <a:close/>
              </a:path>
            </a:pathLst>
          </a:custGeom>
          <a:blipFill rotWithShape="1">
            <a:blip r:embed="rId3">
              <a:alphaModFix/>
            </a:blip>
            <a:stretch>
              <a:fillRect/>
            </a:stretch>
          </a:blipFill>
          <a:ln>
            <a:noFill/>
          </a:ln>
        </p:spPr>
        <p:txBody>
          <a:bodyPr/>
          <a:lstStyle/>
          <a:p>
            <a:endParaRPr lang="en-US"/>
          </a:p>
        </p:txBody>
      </p:sp>
      <p:sp>
        <p:nvSpPr>
          <p:cNvPr id="253" name="Google Shape;253;p26"/>
          <p:cNvSpPr/>
          <p:nvPr/>
        </p:nvSpPr>
        <p:spPr>
          <a:xfrm rot="5400000">
            <a:off x="1895365" y="-2757236"/>
            <a:ext cx="4420460" cy="8793579"/>
          </a:xfrm>
          <a:custGeom>
            <a:avLst/>
            <a:gdLst/>
            <a:ahLst/>
            <a:cxnLst/>
            <a:rect l="l" t="t" r="r" b="b"/>
            <a:pathLst>
              <a:path w="4420460" h="8793579" extrusionOk="0">
                <a:moveTo>
                  <a:pt x="0" y="0"/>
                </a:moveTo>
                <a:lnTo>
                  <a:pt x="4420460" y="0"/>
                </a:lnTo>
                <a:lnTo>
                  <a:pt x="4420460" y="8793579"/>
                </a:lnTo>
                <a:lnTo>
                  <a:pt x="0" y="8793579"/>
                </a:lnTo>
                <a:lnTo>
                  <a:pt x="0" y="0"/>
                </a:lnTo>
                <a:close/>
              </a:path>
            </a:pathLst>
          </a:custGeom>
          <a:blipFill rotWithShape="1">
            <a:blip r:embed="rId3">
              <a:alphaModFix/>
            </a:blip>
            <a:stretch>
              <a:fillRect/>
            </a:stretch>
          </a:blipFill>
          <a:ln>
            <a:noFill/>
          </a:ln>
        </p:spPr>
        <p:txBody>
          <a:bodyPr/>
          <a:lstStyle/>
          <a:p>
            <a:endParaRPr lang="en-US"/>
          </a:p>
        </p:txBody>
      </p:sp>
      <p:sp>
        <p:nvSpPr>
          <p:cNvPr id="254" name="Google Shape;254;p26"/>
          <p:cNvSpPr txBox="1"/>
          <p:nvPr/>
        </p:nvSpPr>
        <p:spPr>
          <a:xfrm>
            <a:off x="1051100" y="5334529"/>
            <a:ext cx="9631200" cy="23268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Strategy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258"/>
        <p:cNvGrpSpPr/>
        <p:nvPr/>
      </p:nvGrpSpPr>
      <p:grpSpPr>
        <a:xfrm>
          <a:off x="0" y="0"/>
          <a:ext cx="0" cy="0"/>
          <a:chOff x="0" y="0"/>
          <a:chExt cx="0" cy="0"/>
        </a:xfrm>
      </p:grpSpPr>
      <p:cxnSp>
        <p:nvCxnSpPr>
          <p:cNvPr id="259" name="Google Shape;259;p27"/>
          <p:cNvCxnSpPr/>
          <p:nvPr/>
        </p:nvCxnSpPr>
        <p:spPr>
          <a:xfrm>
            <a:off x="838192" y="2094397"/>
            <a:ext cx="1407000" cy="0"/>
          </a:xfrm>
          <a:prstGeom prst="straightConnector1">
            <a:avLst/>
          </a:prstGeom>
          <a:noFill/>
          <a:ln w="38100" cap="flat" cmpd="sng">
            <a:solidFill>
              <a:srgbClr val="DF540F"/>
            </a:solidFill>
            <a:prstDash val="dot"/>
            <a:round/>
            <a:headEnd type="none" w="sm" len="sm"/>
            <a:tailEnd type="none" w="sm" len="sm"/>
          </a:ln>
        </p:spPr>
      </p:cxnSp>
      <p:cxnSp>
        <p:nvCxnSpPr>
          <p:cNvPr id="260" name="Google Shape;260;p27"/>
          <p:cNvCxnSpPr/>
          <p:nvPr/>
        </p:nvCxnSpPr>
        <p:spPr>
          <a:xfrm>
            <a:off x="10328230" y="2094404"/>
            <a:ext cx="1407000" cy="0"/>
          </a:xfrm>
          <a:prstGeom prst="straightConnector1">
            <a:avLst/>
          </a:prstGeom>
          <a:noFill/>
          <a:ln w="38100" cap="flat" cmpd="sng">
            <a:solidFill>
              <a:srgbClr val="DF540F"/>
            </a:solidFill>
            <a:prstDash val="dot"/>
            <a:round/>
            <a:headEnd type="none" w="sm" len="sm"/>
            <a:tailEnd type="none" w="sm" len="sm"/>
          </a:ln>
        </p:spPr>
      </p:cxnSp>
      <p:sp>
        <p:nvSpPr>
          <p:cNvPr id="261" name="Google Shape;261;p27"/>
          <p:cNvSpPr txBox="1"/>
          <p:nvPr/>
        </p:nvSpPr>
        <p:spPr>
          <a:xfrm>
            <a:off x="838200" y="728900"/>
            <a:ext cx="9342000" cy="12468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9000">
                <a:solidFill>
                  <a:srgbClr val="DF540F"/>
                </a:solidFill>
                <a:latin typeface="Forum"/>
                <a:ea typeface="Forum"/>
                <a:cs typeface="Forum"/>
                <a:sym typeface="Forum"/>
              </a:rPr>
              <a:t>The Challenge</a:t>
            </a:r>
            <a:endParaRPr/>
          </a:p>
        </p:txBody>
      </p:sp>
      <p:pic>
        <p:nvPicPr>
          <p:cNvPr id="262" name="Google Shape;262;p27"/>
          <p:cNvPicPr preferRelativeResize="0"/>
          <p:nvPr/>
        </p:nvPicPr>
        <p:blipFill>
          <a:blip r:embed="rId3">
            <a:alphaModFix/>
          </a:blip>
          <a:stretch>
            <a:fillRect/>
          </a:stretch>
        </p:blipFill>
        <p:spPr>
          <a:xfrm>
            <a:off x="9693071" y="2311875"/>
            <a:ext cx="8424275" cy="8387425"/>
          </a:xfrm>
          <a:prstGeom prst="rect">
            <a:avLst/>
          </a:prstGeom>
          <a:noFill/>
          <a:ln>
            <a:noFill/>
          </a:ln>
        </p:spPr>
      </p:pic>
      <p:sp>
        <p:nvSpPr>
          <p:cNvPr id="263" name="Google Shape;263;p27"/>
          <p:cNvSpPr txBox="1"/>
          <p:nvPr/>
        </p:nvSpPr>
        <p:spPr>
          <a:xfrm>
            <a:off x="1014450" y="3040150"/>
            <a:ext cx="11928300" cy="1372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4700">
                <a:solidFill>
                  <a:schemeClr val="dk1"/>
                </a:solidFill>
                <a:latin typeface="Hind Madurai"/>
                <a:ea typeface="Hind Madurai"/>
                <a:cs typeface="Hind Madurai"/>
                <a:sym typeface="Hind Madurai"/>
              </a:rPr>
              <a:t>How do we position Saratoga Peanut Butter in order to create a strong brand identity that differentiates them in a very saturated market? </a:t>
            </a:r>
            <a:endParaRPr sz="47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267"/>
        <p:cNvGrpSpPr/>
        <p:nvPr/>
      </p:nvGrpSpPr>
      <p:grpSpPr>
        <a:xfrm>
          <a:off x="0" y="0"/>
          <a:ext cx="0" cy="0"/>
          <a:chOff x="0" y="0"/>
          <a:chExt cx="0" cy="0"/>
        </a:xfrm>
      </p:grpSpPr>
      <p:grpSp>
        <p:nvGrpSpPr>
          <p:cNvPr id="268" name="Google Shape;268;p28"/>
          <p:cNvGrpSpPr/>
          <p:nvPr/>
        </p:nvGrpSpPr>
        <p:grpSpPr>
          <a:xfrm>
            <a:off x="-182941" y="-454427"/>
            <a:ext cx="18654006" cy="3266853"/>
            <a:chOff x="0" y="-47625"/>
            <a:chExt cx="4912957" cy="860400"/>
          </a:xfrm>
        </p:grpSpPr>
        <p:sp>
          <p:nvSpPr>
            <p:cNvPr id="269" name="Google Shape;269;p28"/>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270" name="Google Shape;270;p2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1" name="Google Shape;271;p28"/>
          <p:cNvSpPr txBox="1"/>
          <p:nvPr/>
        </p:nvSpPr>
        <p:spPr>
          <a:xfrm>
            <a:off x="776101" y="267725"/>
            <a:ext cx="167358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Target Audience - Peanut Butter</a:t>
            </a:r>
            <a:endParaRPr sz="10199">
              <a:solidFill>
                <a:srgbClr val="F6E1D0"/>
              </a:solidFill>
              <a:latin typeface="Forum"/>
              <a:ea typeface="Forum"/>
              <a:cs typeface="Forum"/>
              <a:sym typeface="Forum"/>
            </a:endParaRPr>
          </a:p>
        </p:txBody>
      </p:sp>
      <p:sp>
        <p:nvSpPr>
          <p:cNvPr id="272" name="Google Shape;272;p28"/>
          <p:cNvSpPr txBox="1"/>
          <p:nvPr/>
        </p:nvSpPr>
        <p:spPr>
          <a:xfrm>
            <a:off x="899125" y="2812425"/>
            <a:ext cx="12551400" cy="2890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1100">
              <a:solidFill>
                <a:schemeClr val="dk1"/>
              </a:solidFill>
            </a:endParaRPr>
          </a:p>
          <a:p>
            <a:pPr marL="457200" marR="0" lvl="0" indent="-450850" algn="l" rtl="0">
              <a:lnSpc>
                <a:spcPct val="115000"/>
              </a:lnSpc>
              <a:spcBef>
                <a:spcPts val="0"/>
              </a:spcBef>
              <a:spcAft>
                <a:spcPts val="0"/>
              </a:spcAft>
              <a:buSzPts val="3500"/>
              <a:buFont typeface="Hind Madurai"/>
              <a:buChar char="●"/>
            </a:pPr>
            <a:r>
              <a:rPr lang="en-US" sz="3500">
                <a:latin typeface="Hind Madurai"/>
                <a:ea typeface="Hind Madurai"/>
                <a:cs typeface="Hind Madurai"/>
                <a:sym typeface="Hind Madurai"/>
              </a:rPr>
              <a:t>Millennials and younger</a:t>
            </a:r>
            <a:endParaRPr sz="3500">
              <a:latin typeface="Hind Madurai"/>
              <a:ea typeface="Hind Madurai"/>
              <a:cs typeface="Hind Madurai"/>
              <a:sym typeface="Hind Madurai"/>
            </a:endParaRPr>
          </a:p>
          <a:p>
            <a:pPr marL="0" marR="0" lvl="0" indent="0" algn="l" rtl="0">
              <a:lnSpc>
                <a:spcPct val="115000"/>
              </a:lnSpc>
              <a:spcBef>
                <a:spcPts val="0"/>
              </a:spcBef>
              <a:spcAft>
                <a:spcPts val="0"/>
              </a:spcAft>
              <a:buNone/>
            </a:pPr>
            <a:endParaRPr sz="3500">
              <a:latin typeface="Hind Madurai"/>
              <a:ea typeface="Hind Madurai"/>
              <a:cs typeface="Hind Madurai"/>
              <a:sym typeface="Hind Madurai"/>
            </a:endParaRPr>
          </a:p>
          <a:p>
            <a:pPr marL="457200" marR="0" lvl="0" indent="-450850" algn="l" rtl="0">
              <a:lnSpc>
                <a:spcPct val="115000"/>
              </a:lnSpc>
              <a:spcBef>
                <a:spcPts val="0"/>
              </a:spcBef>
              <a:spcAft>
                <a:spcPts val="0"/>
              </a:spcAft>
              <a:buSzPts val="3500"/>
              <a:buFont typeface="Hind Madurai"/>
              <a:buChar char="●"/>
            </a:pPr>
            <a:r>
              <a:rPr lang="en-US" sz="3500">
                <a:latin typeface="Hind Madurai"/>
                <a:ea typeface="Hind Madurai"/>
                <a:cs typeface="Hind Madurai"/>
                <a:sym typeface="Hind Madurai"/>
              </a:rPr>
              <a:t>Buy based on:</a:t>
            </a:r>
            <a:endParaRPr sz="3500">
              <a:latin typeface="Hind Madurai"/>
              <a:ea typeface="Hind Madurai"/>
              <a:cs typeface="Hind Madurai"/>
              <a:sym typeface="Hind Madurai"/>
            </a:endParaRPr>
          </a:p>
          <a:p>
            <a:pPr marL="914400" marR="0" lvl="1" indent="-450850" algn="l" rtl="0">
              <a:lnSpc>
                <a:spcPct val="115000"/>
              </a:lnSpc>
              <a:spcBef>
                <a:spcPts val="0"/>
              </a:spcBef>
              <a:spcAft>
                <a:spcPts val="0"/>
              </a:spcAft>
              <a:buSzPts val="3500"/>
              <a:buFont typeface="Hind Madurai"/>
              <a:buChar char="○"/>
            </a:pPr>
            <a:r>
              <a:rPr lang="en-US" sz="3500">
                <a:latin typeface="Hind Madurai"/>
                <a:ea typeface="Hind Madurai"/>
                <a:cs typeface="Hind Madurai"/>
                <a:sym typeface="Hind Madurai"/>
              </a:rPr>
              <a:t>convenience</a:t>
            </a:r>
            <a:endParaRPr sz="3500">
              <a:latin typeface="Hind Madurai"/>
              <a:ea typeface="Hind Madurai"/>
              <a:cs typeface="Hind Madurai"/>
              <a:sym typeface="Hind Madurai"/>
            </a:endParaRPr>
          </a:p>
          <a:p>
            <a:pPr marL="914400" marR="0" lvl="1" indent="-450850" algn="l" rtl="0">
              <a:lnSpc>
                <a:spcPct val="115000"/>
              </a:lnSpc>
              <a:spcBef>
                <a:spcPts val="0"/>
              </a:spcBef>
              <a:spcAft>
                <a:spcPts val="0"/>
              </a:spcAft>
              <a:buSzPts val="3500"/>
              <a:buFont typeface="Hind Madurai"/>
              <a:buChar char="○"/>
            </a:pPr>
            <a:r>
              <a:rPr lang="en-US" sz="3500">
                <a:latin typeface="Hind Madurai"/>
                <a:ea typeface="Hind Madurai"/>
                <a:cs typeface="Hind Madurai"/>
                <a:sym typeface="Hind Madurai"/>
              </a:rPr>
              <a:t>comfort/nostalgia</a:t>
            </a:r>
            <a:endParaRPr sz="3500">
              <a:latin typeface="Hind Madurai"/>
              <a:ea typeface="Hind Madurai"/>
              <a:cs typeface="Hind Madurai"/>
              <a:sym typeface="Hind Madurai"/>
            </a:endParaRPr>
          </a:p>
          <a:p>
            <a:pPr marL="914400" marR="0" lvl="1" indent="-450850" algn="l" rtl="0">
              <a:lnSpc>
                <a:spcPct val="115000"/>
              </a:lnSpc>
              <a:spcBef>
                <a:spcPts val="0"/>
              </a:spcBef>
              <a:spcAft>
                <a:spcPts val="0"/>
              </a:spcAft>
              <a:buSzPts val="3500"/>
              <a:buFont typeface="Hind Madurai"/>
              <a:buChar char="○"/>
            </a:pPr>
            <a:r>
              <a:rPr lang="en-US" sz="3500">
                <a:latin typeface="Hind Madurai"/>
                <a:ea typeface="Hind Madurai"/>
                <a:cs typeface="Hind Madurai"/>
                <a:sym typeface="Hind Madurai"/>
              </a:rPr>
              <a:t>protein source</a:t>
            </a:r>
            <a:endParaRPr sz="3500">
              <a:latin typeface="Hind Madurai"/>
              <a:ea typeface="Hind Madurai"/>
              <a:cs typeface="Hind Madurai"/>
              <a:sym typeface="Hind Madurai"/>
            </a:endParaRPr>
          </a:p>
          <a:p>
            <a:pPr marL="0" marR="0" lvl="0" indent="0" algn="l" rtl="0">
              <a:lnSpc>
                <a:spcPct val="115000"/>
              </a:lnSpc>
              <a:spcBef>
                <a:spcPts val="0"/>
              </a:spcBef>
              <a:spcAft>
                <a:spcPts val="0"/>
              </a:spcAft>
              <a:buNone/>
            </a:pPr>
            <a:endParaRPr sz="3500">
              <a:latin typeface="Hind Madurai"/>
              <a:ea typeface="Hind Madurai"/>
              <a:cs typeface="Hind Madurai"/>
              <a:sym typeface="Hind Madurai"/>
            </a:endParaRPr>
          </a:p>
          <a:p>
            <a:pPr marL="457200" marR="0" lvl="0" indent="-450850" algn="l" rtl="0">
              <a:lnSpc>
                <a:spcPct val="115000"/>
              </a:lnSpc>
              <a:spcBef>
                <a:spcPts val="0"/>
              </a:spcBef>
              <a:spcAft>
                <a:spcPts val="0"/>
              </a:spcAft>
              <a:buSzPts val="3500"/>
              <a:buFont typeface="Hind Madurai"/>
              <a:buChar char="●"/>
            </a:pPr>
            <a:r>
              <a:rPr lang="en-US" sz="3500">
                <a:latin typeface="Hind Madurai"/>
                <a:ea typeface="Hind Madurai"/>
                <a:cs typeface="Hind Madurai"/>
                <a:sym typeface="Hind Madurai"/>
              </a:rPr>
              <a:t>87% Millennials and Gen-Z discover new products on mobile sites/social media</a:t>
            </a:r>
            <a:endParaRPr sz="3500">
              <a:latin typeface="Hind Madurai"/>
              <a:ea typeface="Hind Madurai"/>
              <a:cs typeface="Hind Madurai"/>
              <a:sym typeface="Hind Madurai"/>
            </a:endParaRPr>
          </a:p>
        </p:txBody>
      </p:sp>
      <p:sp>
        <p:nvSpPr>
          <p:cNvPr id="273" name="Google Shape;273;p28"/>
          <p:cNvSpPr txBox="1"/>
          <p:nvPr/>
        </p:nvSpPr>
        <p:spPr>
          <a:xfrm>
            <a:off x="624025" y="9427125"/>
            <a:ext cx="12826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dk1"/>
                </a:solidFill>
              </a:rPr>
              <a:t>(National Peanut Board); (Attentive)</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277"/>
        <p:cNvGrpSpPr/>
        <p:nvPr/>
      </p:nvGrpSpPr>
      <p:grpSpPr>
        <a:xfrm>
          <a:off x="0" y="0"/>
          <a:ext cx="0" cy="0"/>
          <a:chOff x="0" y="0"/>
          <a:chExt cx="0" cy="0"/>
        </a:xfrm>
      </p:grpSpPr>
      <p:grpSp>
        <p:nvGrpSpPr>
          <p:cNvPr id="278" name="Google Shape;278;p29"/>
          <p:cNvGrpSpPr/>
          <p:nvPr/>
        </p:nvGrpSpPr>
        <p:grpSpPr>
          <a:xfrm>
            <a:off x="-182941" y="-454427"/>
            <a:ext cx="18654006" cy="3266853"/>
            <a:chOff x="0" y="-47625"/>
            <a:chExt cx="4912957" cy="860400"/>
          </a:xfrm>
        </p:grpSpPr>
        <p:sp>
          <p:nvSpPr>
            <p:cNvPr id="279" name="Google Shape;279;p29"/>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280" name="Google Shape;280;p2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p29"/>
          <p:cNvSpPr txBox="1"/>
          <p:nvPr/>
        </p:nvSpPr>
        <p:spPr>
          <a:xfrm>
            <a:off x="776101" y="267725"/>
            <a:ext cx="167358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Target Audience - Saratoga PB</a:t>
            </a:r>
            <a:endParaRPr sz="10199">
              <a:solidFill>
                <a:srgbClr val="F6E1D0"/>
              </a:solidFill>
              <a:latin typeface="Forum"/>
              <a:ea typeface="Forum"/>
              <a:cs typeface="Forum"/>
              <a:sym typeface="Forum"/>
            </a:endParaRPr>
          </a:p>
        </p:txBody>
      </p:sp>
      <p:sp>
        <p:nvSpPr>
          <p:cNvPr id="282" name="Google Shape;282;p29"/>
          <p:cNvSpPr txBox="1"/>
          <p:nvPr/>
        </p:nvSpPr>
        <p:spPr>
          <a:xfrm>
            <a:off x="899125" y="2569675"/>
            <a:ext cx="12551400" cy="5707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1100">
              <a:solidFill>
                <a:schemeClr val="dk1"/>
              </a:solidFill>
            </a:endParaRPr>
          </a:p>
          <a:p>
            <a:pPr marL="457200" lvl="0" indent="-438150" algn="l" rtl="0">
              <a:lnSpc>
                <a:spcPct val="115000"/>
              </a:lnSpc>
              <a:spcBef>
                <a:spcPts val="0"/>
              </a:spcBef>
              <a:spcAft>
                <a:spcPts val="0"/>
              </a:spcAft>
              <a:buClr>
                <a:schemeClr val="dk1"/>
              </a:buClr>
              <a:buSzPts val="3300"/>
              <a:buFont typeface="Hind Madurai"/>
              <a:buChar char="●"/>
            </a:pPr>
            <a:r>
              <a:rPr lang="en-US" sz="3300">
                <a:solidFill>
                  <a:schemeClr val="dk1"/>
                </a:solidFill>
                <a:latin typeface="Hind Madurai"/>
                <a:ea typeface="Hind Madurai"/>
                <a:cs typeface="Hind Madurai"/>
                <a:sym typeface="Hind Madurai"/>
              </a:rPr>
              <a:t>Health-conscious, nutrition-focused </a:t>
            </a:r>
            <a:endParaRPr sz="3300">
              <a:solidFill>
                <a:schemeClr val="dk1"/>
              </a:solidFill>
              <a:latin typeface="Hind Madurai"/>
              <a:ea typeface="Hind Madurai"/>
              <a:cs typeface="Hind Madurai"/>
              <a:sym typeface="Hind Madurai"/>
            </a:endParaRPr>
          </a:p>
          <a:p>
            <a:pPr marL="457200" lvl="0" indent="0" algn="l" rtl="0">
              <a:lnSpc>
                <a:spcPct val="115000"/>
              </a:lnSpc>
              <a:spcBef>
                <a:spcPts val="0"/>
              </a:spcBef>
              <a:spcAft>
                <a:spcPts val="0"/>
              </a:spcAft>
              <a:buNone/>
            </a:pPr>
            <a:endParaRPr sz="3300">
              <a:solidFill>
                <a:schemeClr val="dk1"/>
              </a:solidFill>
              <a:latin typeface="Hind Madurai"/>
              <a:ea typeface="Hind Madurai"/>
              <a:cs typeface="Hind Madurai"/>
              <a:sym typeface="Hind Madurai"/>
            </a:endParaRPr>
          </a:p>
          <a:p>
            <a:pPr marL="457200" lvl="0" indent="-438150" algn="l" rtl="0">
              <a:lnSpc>
                <a:spcPct val="115000"/>
              </a:lnSpc>
              <a:spcBef>
                <a:spcPts val="0"/>
              </a:spcBef>
              <a:spcAft>
                <a:spcPts val="0"/>
              </a:spcAft>
              <a:buClr>
                <a:schemeClr val="dk1"/>
              </a:buClr>
              <a:buSzPts val="3300"/>
              <a:buFont typeface="Hind Madurai"/>
              <a:buChar char="●"/>
            </a:pPr>
            <a:r>
              <a:rPr lang="en-US" sz="3300">
                <a:solidFill>
                  <a:schemeClr val="dk1"/>
                </a:solidFill>
                <a:latin typeface="Hind Madurai"/>
                <a:ea typeface="Hind Madurai"/>
                <a:cs typeface="Hind Madurai"/>
                <a:sym typeface="Hind Madurai"/>
              </a:rPr>
              <a:t>Middle – Upper class  (salary $60,000+) ​</a:t>
            </a:r>
            <a:endParaRPr sz="3300">
              <a:solidFill>
                <a:schemeClr val="dk1"/>
              </a:solidFill>
              <a:latin typeface="Hind Madurai"/>
              <a:ea typeface="Hind Madurai"/>
              <a:cs typeface="Hind Madurai"/>
              <a:sym typeface="Hind Madurai"/>
            </a:endParaRPr>
          </a:p>
          <a:p>
            <a:pPr marL="457200" lvl="0" indent="0" algn="l" rtl="0">
              <a:lnSpc>
                <a:spcPct val="115000"/>
              </a:lnSpc>
              <a:spcBef>
                <a:spcPts val="0"/>
              </a:spcBef>
              <a:spcAft>
                <a:spcPts val="0"/>
              </a:spcAft>
              <a:buNone/>
            </a:pPr>
            <a:endParaRPr sz="3300">
              <a:solidFill>
                <a:schemeClr val="dk1"/>
              </a:solidFill>
              <a:latin typeface="Hind Madurai"/>
              <a:ea typeface="Hind Madurai"/>
              <a:cs typeface="Hind Madurai"/>
              <a:sym typeface="Hind Madurai"/>
            </a:endParaRPr>
          </a:p>
          <a:p>
            <a:pPr marL="457200" lvl="0" indent="-438150" algn="l" rtl="0">
              <a:lnSpc>
                <a:spcPct val="115000"/>
              </a:lnSpc>
              <a:spcBef>
                <a:spcPts val="0"/>
              </a:spcBef>
              <a:spcAft>
                <a:spcPts val="0"/>
              </a:spcAft>
              <a:buClr>
                <a:schemeClr val="dk1"/>
              </a:buClr>
              <a:buSzPts val="3300"/>
              <a:buFont typeface="Hind Madurai"/>
              <a:buChar char="●"/>
            </a:pPr>
            <a:r>
              <a:rPr lang="en-US" sz="3300">
                <a:solidFill>
                  <a:schemeClr val="dk1"/>
                </a:solidFill>
                <a:latin typeface="Hind Madurai"/>
                <a:ea typeface="Hind Madurai"/>
                <a:cs typeface="Hind Madurai"/>
                <a:sym typeface="Hind Madurai"/>
              </a:rPr>
              <a:t>Millennials; Women; people with families</a:t>
            </a:r>
            <a:endParaRPr sz="3300">
              <a:solidFill>
                <a:schemeClr val="dk1"/>
              </a:solidFill>
              <a:latin typeface="Hind Madurai"/>
              <a:ea typeface="Hind Madurai"/>
              <a:cs typeface="Hind Madurai"/>
              <a:sym typeface="Hind Madurai"/>
            </a:endParaRPr>
          </a:p>
          <a:p>
            <a:pPr marL="914400" lvl="1" indent="-438150" algn="l" rtl="0">
              <a:lnSpc>
                <a:spcPct val="115000"/>
              </a:lnSpc>
              <a:spcBef>
                <a:spcPts val="0"/>
              </a:spcBef>
              <a:spcAft>
                <a:spcPts val="0"/>
              </a:spcAft>
              <a:buClr>
                <a:schemeClr val="dk1"/>
              </a:buClr>
              <a:buSzPts val="3300"/>
              <a:buFont typeface="Hind Madurai"/>
              <a:buChar char="○"/>
            </a:pPr>
            <a:r>
              <a:rPr lang="en-US" sz="3300">
                <a:solidFill>
                  <a:schemeClr val="dk1"/>
                </a:solidFill>
                <a:latin typeface="Hind Madurai"/>
                <a:ea typeface="Hind Madurai"/>
                <a:cs typeface="Hind Madurai"/>
                <a:sym typeface="Hind Madurai"/>
              </a:rPr>
              <a:t>85% likely to choose healthy option​</a:t>
            </a:r>
            <a:endParaRPr sz="3300">
              <a:solidFill>
                <a:schemeClr val="dk1"/>
              </a:solidFill>
              <a:latin typeface="Hind Madurai"/>
              <a:ea typeface="Hind Madurai"/>
              <a:cs typeface="Hind Madurai"/>
              <a:sym typeface="Hind Madurai"/>
            </a:endParaRPr>
          </a:p>
          <a:p>
            <a:pPr marL="914400" lvl="0" indent="0" algn="l" rtl="0">
              <a:lnSpc>
                <a:spcPct val="115000"/>
              </a:lnSpc>
              <a:spcBef>
                <a:spcPts val="0"/>
              </a:spcBef>
              <a:spcAft>
                <a:spcPts val="0"/>
              </a:spcAft>
              <a:buNone/>
            </a:pPr>
            <a:endParaRPr sz="3300">
              <a:solidFill>
                <a:schemeClr val="dk1"/>
              </a:solidFill>
              <a:latin typeface="Hind Madurai"/>
              <a:ea typeface="Hind Madurai"/>
              <a:cs typeface="Hind Madurai"/>
              <a:sym typeface="Hind Madurai"/>
            </a:endParaRPr>
          </a:p>
          <a:p>
            <a:pPr marL="457200" lvl="0" indent="-438150" algn="l" rtl="0">
              <a:lnSpc>
                <a:spcPct val="115000"/>
              </a:lnSpc>
              <a:spcBef>
                <a:spcPts val="0"/>
              </a:spcBef>
              <a:spcAft>
                <a:spcPts val="0"/>
              </a:spcAft>
              <a:buClr>
                <a:schemeClr val="dk1"/>
              </a:buClr>
              <a:buSzPts val="3300"/>
              <a:buFont typeface="Hind Madurai"/>
              <a:buChar char="●"/>
            </a:pPr>
            <a:r>
              <a:rPr lang="en-US" sz="3300">
                <a:solidFill>
                  <a:schemeClr val="dk1"/>
                </a:solidFill>
                <a:latin typeface="Hind Madurai"/>
                <a:ea typeface="Hind Madurai"/>
                <a:cs typeface="Hind Madurai"/>
                <a:sym typeface="Hind Madurai"/>
              </a:rPr>
              <a:t>Users of Facebook, Instagram, word of mouth​</a:t>
            </a:r>
            <a:endParaRPr sz="3300">
              <a:solidFill>
                <a:schemeClr val="dk1"/>
              </a:solidFill>
              <a:latin typeface="Hind Madurai"/>
              <a:ea typeface="Hind Madurai"/>
              <a:cs typeface="Hind Madurai"/>
              <a:sym typeface="Hind Madurai"/>
            </a:endParaRPr>
          </a:p>
          <a:p>
            <a:pPr marL="457200" lvl="0" indent="0" algn="l" rtl="0">
              <a:lnSpc>
                <a:spcPct val="115000"/>
              </a:lnSpc>
              <a:spcBef>
                <a:spcPts val="0"/>
              </a:spcBef>
              <a:spcAft>
                <a:spcPts val="0"/>
              </a:spcAft>
              <a:buNone/>
            </a:pPr>
            <a:endParaRPr sz="3300">
              <a:solidFill>
                <a:schemeClr val="dk1"/>
              </a:solidFill>
              <a:latin typeface="Hind Madurai"/>
              <a:ea typeface="Hind Madurai"/>
              <a:cs typeface="Hind Madurai"/>
              <a:sym typeface="Hind Madurai"/>
            </a:endParaRPr>
          </a:p>
          <a:p>
            <a:pPr marL="457200" lvl="0" indent="-438150" algn="l" rtl="0">
              <a:lnSpc>
                <a:spcPct val="115000"/>
              </a:lnSpc>
              <a:spcBef>
                <a:spcPts val="0"/>
              </a:spcBef>
              <a:spcAft>
                <a:spcPts val="0"/>
              </a:spcAft>
              <a:buClr>
                <a:schemeClr val="dk1"/>
              </a:buClr>
              <a:buSzPts val="3300"/>
              <a:buFont typeface="Hind Madurai"/>
              <a:buChar char="●"/>
            </a:pPr>
            <a:r>
              <a:rPr lang="en-US" sz="3300">
                <a:solidFill>
                  <a:schemeClr val="dk1"/>
                </a:solidFill>
                <a:latin typeface="Hind Madurai"/>
                <a:ea typeface="Hind Madurai"/>
                <a:cs typeface="Hind Madurai"/>
                <a:sym typeface="Hind Madurai"/>
              </a:rPr>
              <a:t>Small-business shoppers (farmers markets, local M&amp;P shops, small online)​</a:t>
            </a:r>
            <a:endParaRPr sz="3300">
              <a:solidFill>
                <a:schemeClr val="dk1"/>
              </a:solidFill>
              <a:latin typeface="Hind Madurai"/>
              <a:ea typeface="Hind Madurai"/>
              <a:cs typeface="Hind Madurai"/>
              <a:sym typeface="Hind Madurai"/>
            </a:endParaRPr>
          </a:p>
          <a:p>
            <a:pPr marL="457200" marR="0" lvl="0" indent="0" algn="l" rtl="0">
              <a:lnSpc>
                <a:spcPct val="120000"/>
              </a:lnSpc>
              <a:spcBef>
                <a:spcPts val="0"/>
              </a:spcBef>
              <a:spcAft>
                <a:spcPts val="0"/>
              </a:spcAft>
              <a:buNone/>
            </a:pPr>
            <a:endParaRPr sz="3800">
              <a:latin typeface="Hind Madurai"/>
              <a:ea typeface="Hind Madurai"/>
              <a:cs typeface="Hind Madurai"/>
              <a:sym typeface="Hind Madurai"/>
            </a:endParaRPr>
          </a:p>
        </p:txBody>
      </p:sp>
      <p:sp>
        <p:nvSpPr>
          <p:cNvPr id="283" name="Google Shape;283;p29"/>
          <p:cNvSpPr txBox="1"/>
          <p:nvPr/>
        </p:nvSpPr>
        <p:spPr>
          <a:xfrm>
            <a:off x="624025" y="9427125"/>
            <a:ext cx="12826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dk1"/>
                </a:solidFill>
              </a:rPr>
              <a:t>(Nutritionexfoods); (pubmed)</a:t>
            </a: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287"/>
        <p:cNvGrpSpPr/>
        <p:nvPr/>
      </p:nvGrpSpPr>
      <p:grpSpPr>
        <a:xfrm>
          <a:off x="0" y="0"/>
          <a:ext cx="0" cy="0"/>
          <a:chOff x="0" y="0"/>
          <a:chExt cx="0" cy="0"/>
        </a:xfrm>
      </p:grpSpPr>
      <p:cxnSp>
        <p:nvCxnSpPr>
          <p:cNvPr id="288" name="Google Shape;288;p30"/>
          <p:cNvCxnSpPr/>
          <p:nvPr/>
        </p:nvCxnSpPr>
        <p:spPr>
          <a:xfrm rot="10800000">
            <a:off x="9144000" y="-182303"/>
            <a:ext cx="0" cy="2276700"/>
          </a:xfrm>
          <a:prstGeom prst="straightConnector1">
            <a:avLst/>
          </a:prstGeom>
          <a:noFill/>
          <a:ln w="38100" cap="flat" cmpd="sng">
            <a:solidFill>
              <a:srgbClr val="DF540F"/>
            </a:solidFill>
            <a:prstDash val="solid"/>
            <a:round/>
            <a:headEnd type="none" w="sm" len="sm"/>
            <a:tailEnd type="none" w="sm" len="sm"/>
          </a:ln>
        </p:spPr>
      </p:cxnSp>
      <p:cxnSp>
        <p:nvCxnSpPr>
          <p:cNvPr id="289" name="Google Shape;289;p30"/>
          <p:cNvCxnSpPr/>
          <p:nvPr/>
        </p:nvCxnSpPr>
        <p:spPr>
          <a:xfrm rot="10800000">
            <a:off x="9144000" y="6499777"/>
            <a:ext cx="0" cy="4668300"/>
          </a:xfrm>
          <a:prstGeom prst="straightConnector1">
            <a:avLst/>
          </a:prstGeom>
          <a:noFill/>
          <a:ln w="38100" cap="flat" cmpd="sng">
            <a:solidFill>
              <a:srgbClr val="DF540F"/>
            </a:solidFill>
            <a:prstDash val="solid"/>
            <a:round/>
            <a:headEnd type="none" w="sm" len="sm"/>
            <a:tailEnd type="none" w="sm" len="sm"/>
          </a:ln>
        </p:spPr>
      </p:cxnSp>
      <p:cxnSp>
        <p:nvCxnSpPr>
          <p:cNvPr id="290" name="Google Shape;290;p30"/>
          <p:cNvCxnSpPr/>
          <p:nvPr/>
        </p:nvCxnSpPr>
        <p:spPr>
          <a:xfrm>
            <a:off x="838192" y="2094397"/>
            <a:ext cx="1407000" cy="0"/>
          </a:xfrm>
          <a:prstGeom prst="straightConnector1">
            <a:avLst/>
          </a:prstGeom>
          <a:noFill/>
          <a:ln w="38100" cap="flat" cmpd="sng">
            <a:solidFill>
              <a:srgbClr val="DF540F"/>
            </a:solidFill>
            <a:prstDash val="dot"/>
            <a:round/>
            <a:headEnd type="none" w="sm" len="sm"/>
            <a:tailEnd type="none" w="sm" len="sm"/>
          </a:ln>
        </p:spPr>
      </p:cxnSp>
      <p:cxnSp>
        <p:nvCxnSpPr>
          <p:cNvPr id="291" name="Google Shape;291;p30"/>
          <p:cNvCxnSpPr/>
          <p:nvPr/>
        </p:nvCxnSpPr>
        <p:spPr>
          <a:xfrm>
            <a:off x="10328230" y="2094404"/>
            <a:ext cx="1407000" cy="0"/>
          </a:xfrm>
          <a:prstGeom prst="straightConnector1">
            <a:avLst/>
          </a:prstGeom>
          <a:noFill/>
          <a:ln w="38100" cap="flat" cmpd="sng">
            <a:solidFill>
              <a:srgbClr val="DF540F"/>
            </a:solidFill>
            <a:prstDash val="dot"/>
            <a:round/>
            <a:headEnd type="none" w="sm" len="sm"/>
            <a:tailEnd type="none" w="sm" len="sm"/>
          </a:ln>
        </p:spPr>
      </p:cxnSp>
      <p:cxnSp>
        <p:nvCxnSpPr>
          <p:cNvPr id="292" name="Google Shape;292;p30"/>
          <p:cNvCxnSpPr/>
          <p:nvPr/>
        </p:nvCxnSpPr>
        <p:spPr>
          <a:xfrm rot="10800000">
            <a:off x="9124950" y="3401653"/>
            <a:ext cx="0" cy="1941900"/>
          </a:xfrm>
          <a:prstGeom prst="straightConnector1">
            <a:avLst/>
          </a:prstGeom>
          <a:noFill/>
          <a:ln w="38100" cap="flat" cmpd="sng">
            <a:solidFill>
              <a:srgbClr val="DF540F"/>
            </a:solidFill>
            <a:prstDash val="solid"/>
            <a:round/>
            <a:headEnd type="none" w="sm" len="sm"/>
            <a:tailEnd type="none" w="sm" len="sm"/>
          </a:ln>
        </p:spPr>
      </p:cxnSp>
      <p:sp>
        <p:nvSpPr>
          <p:cNvPr id="293" name="Google Shape;293;p30"/>
          <p:cNvSpPr txBox="1"/>
          <p:nvPr/>
        </p:nvSpPr>
        <p:spPr>
          <a:xfrm>
            <a:off x="838200" y="728908"/>
            <a:ext cx="6633300" cy="12468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9000">
                <a:solidFill>
                  <a:srgbClr val="DF540F"/>
                </a:solidFill>
                <a:latin typeface="Forum"/>
                <a:ea typeface="Forum"/>
                <a:cs typeface="Forum"/>
                <a:sym typeface="Forum"/>
              </a:rPr>
              <a:t>Problem</a:t>
            </a:r>
            <a:endParaRPr/>
          </a:p>
        </p:txBody>
      </p:sp>
      <p:sp>
        <p:nvSpPr>
          <p:cNvPr id="294" name="Google Shape;294;p30"/>
          <p:cNvSpPr txBox="1"/>
          <p:nvPr/>
        </p:nvSpPr>
        <p:spPr>
          <a:xfrm>
            <a:off x="838199" y="2359375"/>
            <a:ext cx="5662200" cy="585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a:solidFill>
                  <a:srgbClr val="DF540F"/>
                </a:solidFill>
                <a:latin typeface="Hind Madurai"/>
                <a:ea typeface="Hind Madurai"/>
                <a:cs typeface="Hind Madurai"/>
                <a:sym typeface="Hind Madurai"/>
              </a:rPr>
              <a:t>Most PB and Spreads</a:t>
            </a:r>
            <a:endParaRPr sz="3800">
              <a:solidFill>
                <a:srgbClr val="DF540F"/>
              </a:solidFill>
            </a:endParaRPr>
          </a:p>
        </p:txBody>
      </p:sp>
      <p:sp>
        <p:nvSpPr>
          <p:cNvPr id="295" name="Google Shape;295;p30"/>
          <p:cNvSpPr txBox="1"/>
          <p:nvPr/>
        </p:nvSpPr>
        <p:spPr>
          <a:xfrm>
            <a:off x="10594501" y="2359375"/>
            <a:ext cx="5662200" cy="585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a:solidFill>
                  <a:srgbClr val="DF540F"/>
                </a:solidFill>
                <a:latin typeface="Hind Madurai"/>
                <a:ea typeface="Hind Madurai"/>
                <a:cs typeface="Hind Madurai"/>
                <a:sym typeface="Hind Madurai"/>
              </a:rPr>
              <a:t>Saratoga Peanut Butter</a:t>
            </a:r>
            <a:endParaRPr sz="3800">
              <a:solidFill>
                <a:srgbClr val="DF540F"/>
              </a:solidFill>
            </a:endParaRPr>
          </a:p>
        </p:txBody>
      </p:sp>
      <p:sp>
        <p:nvSpPr>
          <p:cNvPr id="296" name="Google Shape;296;p30"/>
          <p:cNvSpPr txBox="1"/>
          <p:nvPr/>
        </p:nvSpPr>
        <p:spPr>
          <a:xfrm>
            <a:off x="1805681" y="3328050"/>
            <a:ext cx="5855700" cy="1203600"/>
          </a:xfrm>
          <a:prstGeom prst="rect">
            <a:avLst/>
          </a:prstGeom>
          <a:noFill/>
          <a:ln>
            <a:noFill/>
          </a:ln>
        </p:spPr>
        <p:txBody>
          <a:bodyPr spcFirstLastPara="1" wrap="square" lIns="0" tIns="0" rIns="0" bIns="0" anchor="t" anchorCtr="0">
            <a:noAutofit/>
          </a:bodyPr>
          <a:lstStyle/>
          <a:p>
            <a:pPr marL="457200" marR="0" lvl="0" indent="-450850" algn="l" rtl="0">
              <a:lnSpc>
                <a:spcPct val="120000"/>
              </a:lnSpc>
              <a:spcBef>
                <a:spcPts val="0"/>
              </a:spcBef>
              <a:spcAft>
                <a:spcPts val="0"/>
              </a:spcAft>
              <a:buClr>
                <a:srgbClr val="000000"/>
              </a:buClr>
              <a:buSzPts val="3500"/>
              <a:buFont typeface="Hind Madurai"/>
              <a:buChar char="●"/>
            </a:pPr>
            <a:r>
              <a:rPr lang="en-US" sz="3500">
                <a:latin typeface="Hind Madurai"/>
                <a:ea typeface="Hind Madurai"/>
                <a:cs typeface="Hind Madurai"/>
                <a:sym typeface="Hind Madurai"/>
              </a:rPr>
              <a:t>Additives </a:t>
            </a:r>
            <a:endParaRPr sz="3500">
              <a:latin typeface="Hind Madurai"/>
              <a:ea typeface="Hind Madurai"/>
              <a:cs typeface="Hind Madurai"/>
              <a:sym typeface="Hind Madurai"/>
            </a:endParaRPr>
          </a:p>
          <a:p>
            <a:pPr marL="457200" marR="0" lvl="0" indent="-450850" algn="l" rtl="0">
              <a:lnSpc>
                <a:spcPct val="120000"/>
              </a:lnSpc>
              <a:spcBef>
                <a:spcPts val="0"/>
              </a:spcBef>
              <a:spcAft>
                <a:spcPts val="0"/>
              </a:spcAft>
              <a:buClr>
                <a:srgbClr val="000000"/>
              </a:buClr>
              <a:buSzPts val="3500"/>
              <a:buFont typeface="Hind Madurai"/>
              <a:buChar char="●"/>
            </a:pPr>
            <a:r>
              <a:rPr lang="en-US" sz="3500">
                <a:latin typeface="Hind Madurai"/>
                <a:ea typeface="Hind Madurai"/>
                <a:cs typeface="Hind Madurai"/>
                <a:sym typeface="Hind Madurai"/>
              </a:rPr>
              <a:t>Fake ingredients</a:t>
            </a:r>
            <a:endParaRPr sz="3500">
              <a:latin typeface="Hind Madurai"/>
              <a:ea typeface="Hind Madurai"/>
              <a:cs typeface="Hind Madurai"/>
              <a:sym typeface="Hind Madurai"/>
            </a:endParaRPr>
          </a:p>
          <a:p>
            <a:pPr marL="457200" marR="0" lvl="0" indent="-450850" algn="l" rtl="0">
              <a:lnSpc>
                <a:spcPct val="120000"/>
              </a:lnSpc>
              <a:spcBef>
                <a:spcPts val="0"/>
              </a:spcBef>
              <a:spcAft>
                <a:spcPts val="0"/>
              </a:spcAft>
              <a:buSzPts val="3500"/>
              <a:buFont typeface="Hind Madurai"/>
              <a:buChar char="●"/>
            </a:pPr>
            <a:r>
              <a:rPr lang="en-US" sz="3500">
                <a:latin typeface="Hind Madurai"/>
                <a:ea typeface="Hind Madurai"/>
                <a:cs typeface="Hind Madurai"/>
                <a:sym typeface="Hind Madurai"/>
              </a:rPr>
              <a:t>Artificial flavors</a:t>
            </a:r>
            <a:endParaRPr sz="3500">
              <a:latin typeface="Hind Madurai"/>
              <a:ea typeface="Hind Madurai"/>
              <a:cs typeface="Hind Madurai"/>
              <a:sym typeface="Hind Madurai"/>
            </a:endParaRPr>
          </a:p>
        </p:txBody>
      </p:sp>
      <p:sp>
        <p:nvSpPr>
          <p:cNvPr id="297" name="Google Shape;297;p30"/>
          <p:cNvSpPr txBox="1"/>
          <p:nvPr/>
        </p:nvSpPr>
        <p:spPr>
          <a:xfrm>
            <a:off x="11513456" y="3342813"/>
            <a:ext cx="5855700" cy="1203600"/>
          </a:xfrm>
          <a:prstGeom prst="rect">
            <a:avLst/>
          </a:prstGeom>
          <a:noFill/>
          <a:ln>
            <a:noFill/>
          </a:ln>
        </p:spPr>
        <p:txBody>
          <a:bodyPr spcFirstLastPara="1" wrap="square" lIns="0" tIns="0" rIns="0" bIns="0" anchor="t" anchorCtr="0">
            <a:noAutofit/>
          </a:bodyPr>
          <a:lstStyle/>
          <a:p>
            <a:pPr marL="457200" marR="0" lvl="0" indent="-450850" algn="l" rtl="0">
              <a:lnSpc>
                <a:spcPct val="120000"/>
              </a:lnSpc>
              <a:spcBef>
                <a:spcPts val="0"/>
              </a:spcBef>
              <a:spcAft>
                <a:spcPts val="0"/>
              </a:spcAft>
              <a:buSzPts val="3500"/>
              <a:buFont typeface="Hind Madurai"/>
              <a:buChar char="●"/>
            </a:pPr>
            <a:r>
              <a:rPr lang="en-US" sz="3500">
                <a:latin typeface="Hind Madurai"/>
                <a:ea typeface="Hind Madurai"/>
                <a:cs typeface="Hind Madurai"/>
                <a:sym typeface="Hind Madurai"/>
              </a:rPr>
              <a:t>All-natural</a:t>
            </a:r>
            <a:endParaRPr sz="3500">
              <a:latin typeface="Hind Madurai"/>
              <a:ea typeface="Hind Madurai"/>
              <a:cs typeface="Hind Madurai"/>
              <a:sym typeface="Hind Madurai"/>
            </a:endParaRPr>
          </a:p>
          <a:p>
            <a:pPr marL="457200" marR="0" lvl="0" indent="-450850" algn="l" rtl="0">
              <a:lnSpc>
                <a:spcPct val="120000"/>
              </a:lnSpc>
              <a:spcBef>
                <a:spcPts val="0"/>
              </a:spcBef>
              <a:spcAft>
                <a:spcPts val="0"/>
              </a:spcAft>
              <a:buSzPts val="3500"/>
              <a:buFont typeface="Hind Madurai"/>
              <a:buChar char="●"/>
            </a:pPr>
            <a:r>
              <a:rPr lang="en-US" sz="3500">
                <a:latin typeface="Hind Madurai"/>
                <a:ea typeface="Hind Madurai"/>
                <a:cs typeface="Hind Madurai"/>
                <a:sym typeface="Hind Madurai"/>
              </a:rPr>
              <a:t>Quality ingredients</a:t>
            </a:r>
            <a:endParaRPr sz="3500">
              <a:latin typeface="Hind Madurai"/>
              <a:ea typeface="Hind Madurai"/>
              <a:cs typeface="Hind Madurai"/>
              <a:sym typeface="Hind Madurai"/>
            </a:endParaRPr>
          </a:p>
          <a:p>
            <a:pPr marL="457200" marR="0" lvl="0" indent="-450850" algn="l" rtl="0">
              <a:lnSpc>
                <a:spcPct val="120000"/>
              </a:lnSpc>
              <a:spcBef>
                <a:spcPts val="0"/>
              </a:spcBef>
              <a:spcAft>
                <a:spcPts val="0"/>
              </a:spcAft>
              <a:buSzPts val="3500"/>
              <a:buFont typeface="Hind Madurai"/>
              <a:buChar char="●"/>
            </a:pPr>
            <a:r>
              <a:rPr lang="en-US" sz="3500">
                <a:latin typeface="Hind Madurai"/>
                <a:ea typeface="Hind Madurai"/>
                <a:cs typeface="Hind Madurai"/>
                <a:sym typeface="Hind Madurai"/>
              </a:rPr>
              <a:t>Crafted with care</a:t>
            </a:r>
            <a:endParaRPr sz="3500">
              <a:latin typeface="Hind Madurai"/>
              <a:ea typeface="Hind Madurai"/>
              <a:cs typeface="Hind Madurai"/>
              <a:sym typeface="Hind Madurai"/>
            </a:endParaRPr>
          </a:p>
          <a:p>
            <a:pPr marL="457200" marR="0" lvl="0" indent="-450850" algn="l" rtl="0">
              <a:lnSpc>
                <a:spcPct val="120000"/>
              </a:lnSpc>
              <a:spcBef>
                <a:spcPts val="0"/>
              </a:spcBef>
              <a:spcAft>
                <a:spcPts val="0"/>
              </a:spcAft>
              <a:buSzPts val="3500"/>
              <a:buFont typeface="Hind Madurai"/>
              <a:buChar char="●"/>
            </a:pPr>
            <a:r>
              <a:rPr lang="en-US" sz="3500">
                <a:latin typeface="Hind Madurai"/>
                <a:ea typeface="Hind Madurai"/>
                <a:cs typeface="Hind Madurai"/>
                <a:sym typeface="Hind Madurai"/>
              </a:rPr>
              <a:t>Small batches</a:t>
            </a:r>
            <a:endParaRPr sz="3500">
              <a:latin typeface="Hind Madurai"/>
              <a:ea typeface="Hind Madurai"/>
              <a:cs typeface="Hind Madurai"/>
              <a:sym typeface="Hind Madurai"/>
            </a:endParaRPr>
          </a:p>
        </p:txBody>
      </p:sp>
      <p:pic>
        <p:nvPicPr>
          <p:cNvPr id="298" name="Google Shape;298;p30"/>
          <p:cNvPicPr preferRelativeResize="0"/>
          <p:nvPr/>
        </p:nvPicPr>
        <p:blipFill>
          <a:blip r:embed="rId3">
            <a:alphaModFix/>
          </a:blip>
          <a:stretch>
            <a:fillRect/>
          </a:stretch>
        </p:blipFill>
        <p:spPr>
          <a:xfrm>
            <a:off x="14649975" y="6499775"/>
            <a:ext cx="3378800" cy="3378800"/>
          </a:xfrm>
          <a:prstGeom prst="rect">
            <a:avLst/>
          </a:prstGeom>
          <a:noFill/>
          <a:ln>
            <a:noFill/>
          </a:ln>
        </p:spPr>
      </p:pic>
      <p:pic>
        <p:nvPicPr>
          <p:cNvPr id="299" name="Google Shape;299;p30"/>
          <p:cNvPicPr preferRelativeResize="0"/>
          <p:nvPr/>
        </p:nvPicPr>
        <p:blipFill>
          <a:blip r:embed="rId4">
            <a:alphaModFix/>
          </a:blip>
          <a:stretch>
            <a:fillRect/>
          </a:stretch>
        </p:blipFill>
        <p:spPr>
          <a:xfrm>
            <a:off x="9677475" y="4944850"/>
            <a:ext cx="5365624" cy="5342150"/>
          </a:xfrm>
          <a:prstGeom prst="rect">
            <a:avLst/>
          </a:prstGeom>
          <a:noFill/>
          <a:ln>
            <a:noFill/>
          </a:ln>
        </p:spPr>
      </p:pic>
      <p:pic>
        <p:nvPicPr>
          <p:cNvPr id="300" name="Google Shape;300;p30"/>
          <p:cNvPicPr preferRelativeResize="0"/>
          <p:nvPr/>
        </p:nvPicPr>
        <p:blipFill>
          <a:blip r:embed="rId5">
            <a:alphaModFix/>
          </a:blip>
          <a:stretch>
            <a:fillRect/>
          </a:stretch>
        </p:blipFill>
        <p:spPr>
          <a:xfrm>
            <a:off x="2220825" y="5765300"/>
            <a:ext cx="3868050" cy="3868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304"/>
        <p:cNvGrpSpPr/>
        <p:nvPr/>
      </p:nvGrpSpPr>
      <p:grpSpPr>
        <a:xfrm>
          <a:off x="0" y="0"/>
          <a:ext cx="0" cy="0"/>
          <a:chOff x="0" y="0"/>
          <a:chExt cx="0" cy="0"/>
        </a:xfrm>
      </p:grpSpPr>
      <p:sp>
        <p:nvSpPr>
          <p:cNvPr id="305" name="Google Shape;305;p31"/>
          <p:cNvSpPr txBox="1"/>
          <p:nvPr/>
        </p:nvSpPr>
        <p:spPr>
          <a:xfrm>
            <a:off x="4884349" y="513756"/>
            <a:ext cx="9461700" cy="1540800"/>
          </a:xfrm>
          <a:prstGeom prst="rect">
            <a:avLst/>
          </a:prstGeom>
          <a:noFill/>
          <a:ln>
            <a:noFill/>
          </a:ln>
        </p:spPr>
        <p:txBody>
          <a:bodyPr spcFirstLastPara="1" wrap="square" lIns="0" tIns="0" rIns="0" bIns="0" anchor="t" anchorCtr="0">
            <a:spAutoFit/>
          </a:bodyPr>
          <a:lstStyle/>
          <a:p>
            <a:pPr marL="0" marR="0" lvl="0" indent="0" algn="l" rtl="0">
              <a:lnSpc>
                <a:spcPct val="106993"/>
              </a:lnSpc>
              <a:spcBef>
                <a:spcPts val="0"/>
              </a:spcBef>
              <a:spcAft>
                <a:spcPts val="0"/>
              </a:spcAft>
              <a:buNone/>
            </a:pPr>
            <a:r>
              <a:rPr lang="en-US" sz="10010">
                <a:solidFill>
                  <a:srgbClr val="DF540F"/>
                </a:solidFill>
                <a:latin typeface="Forum"/>
                <a:ea typeface="Forum"/>
                <a:cs typeface="Forum"/>
                <a:sym typeface="Forum"/>
              </a:rPr>
              <a:t>Key Competitors</a:t>
            </a:r>
            <a:endParaRPr/>
          </a:p>
        </p:txBody>
      </p:sp>
      <p:pic>
        <p:nvPicPr>
          <p:cNvPr id="306" name="Google Shape;306;p31"/>
          <p:cNvPicPr preferRelativeResize="0"/>
          <p:nvPr/>
        </p:nvPicPr>
        <p:blipFill>
          <a:blip r:embed="rId3">
            <a:alphaModFix/>
          </a:blip>
          <a:stretch>
            <a:fillRect/>
          </a:stretch>
        </p:blipFill>
        <p:spPr>
          <a:xfrm>
            <a:off x="152400" y="2206956"/>
            <a:ext cx="17983201" cy="70598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91"/>
        <p:cNvGrpSpPr/>
        <p:nvPr/>
      </p:nvGrpSpPr>
      <p:grpSpPr>
        <a:xfrm>
          <a:off x="0" y="0"/>
          <a:ext cx="0" cy="0"/>
          <a:chOff x="0" y="0"/>
          <a:chExt cx="0" cy="0"/>
        </a:xfrm>
      </p:grpSpPr>
      <p:grpSp>
        <p:nvGrpSpPr>
          <p:cNvPr id="92" name="Google Shape;92;p14"/>
          <p:cNvGrpSpPr/>
          <p:nvPr/>
        </p:nvGrpSpPr>
        <p:grpSpPr>
          <a:xfrm>
            <a:off x="9144000" y="-180826"/>
            <a:ext cx="9144000" cy="10467826"/>
            <a:chOff x="0" y="-47625"/>
            <a:chExt cx="2408296" cy="2756958"/>
          </a:xfrm>
        </p:grpSpPr>
        <p:sp>
          <p:nvSpPr>
            <p:cNvPr id="93" name="Google Shape;93;p14"/>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rgbClr val="F6E1D0"/>
            </a:solidFill>
            <a:ln>
              <a:noFill/>
            </a:ln>
          </p:spPr>
          <p:txBody>
            <a:bodyPr/>
            <a:lstStyle/>
            <a:p>
              <a:endParaRPr lang="en-US"/>
            </a:p>
          </p:txBody>
        </p:sp>
        <p:sp>
          <p:nvSpPr>
            <p:cNvPr id="94" name="Google Shape;94;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 name="Google Shape;95;p14"/>
          <p:cNvSpPr txBox="1"/>
          <p:nvPr/>
        </p:nvSpPr>
        <p:spPr>
          <a:xfrm>
            <a:off x="819150" y="807463"/>
            <a:ext cx="7658400" cy="13851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9999">
                <a:solidFill>
                  <a:srgbClr val="F6E1D0"/>
                </a:solidFill>
                <a:latin typeface="Forum"/>
                <a:ea typeface="Forum"/>
                <a:cs typeface="Forum"/>
                <a:sym typeface="Forum"/>
              </a:rPr>
              <a:t>Agenda</a:t>
            </a:r>
            <a:endParaRPr/>
          </a:p>
        </p:txBody>
      </p:sp>
      <p:sp>
        <p:nvSpPr>
          <p:cNvPr id="96" name="Google Shape;96;p14"/>
          <p:cNvSpPr txBox="1"/>
          <p:nvPr/>
        </p:nvSpPr>
        <p:spPr>
          <a:xfrm>
            <a:off x="10465629" y="1288161"/>
            <a:ext cx="2146307" cy="1521329"/>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10799" b="0" i="0" u="none" strike="noStrike" cap="none">
                <a:solidFill>
                  <a:srgbClr val="DF540F"/>
                </a:solidFill>
                <a:latin typeface="Forum"/>
                <a:ea typeface="Forum"/>
                <a:cs typeface="Forum"/>
                <a:sym typeface="Forum"/>
              </a:rPr>
              <a:t>01</a:t>
            </a:r>
            <a:endParaRPr/>
          </a:p>
        </p:txBody>
      </p:sp>
      <p:sp>
        <p:nvSpPr>
          <p:cNvPr id="97" name="Google Shape;97;p14"/>
          <p:cNvSpPr txBox="1"/>
          <p:nvPr/>
        </p:nvSpPr>
        <p:spPr>
          <a:xfrm>
            <a:off x="10465629" y="3442709"/>
            <a:ext cx="2146307" cy="1521329"/>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10799" b="0" i="0" u="none" strike="noStrike" cap="none">
                <a:solidFill>
                  <a:srgbClr val="DF540F"/>
                </a:solidFill>
                <a:latin typeface="Forum"/>
                <a:ea typeface="Forum"/>
                <a:cs typeface="Forum"/>
                <a:sym typeface="Forum"/>
              </a:rPr>
              <a:t>02</a:t>
            </a:r>
            <a:endParaRPr/>
          </a:p>
        </p:txBody>
      </p:sp>
      <p:sp>
        <p:nvSpPr>
          <p:cNvPr id="98" name="Google Shape;98;p14"/>
          <p:cNvSpPr txBox="1"/>
          <p:nvPr/>
        </p:nvSpPr>
        <p:spPr>
          <a:xfrm>
            <a:off x="10465629" y="5598222"/>
            <a:ext cx="2146307" cy="1521329"/>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10799" b="0" i="0" u="none" strike="noStrike" cap="none">
                <a:solidFill>
                  <a:srgbClr val="DF540F"/>
                </a:solidFill>
                <a:latin typeface="Forum"/>
                <a:ea typeface="Forum"/>
                <a:cs typeface="Forum"/>
                <a:sym typeface="Forum"/>
              </a:rPr>
              <a:t>03</a:t>
            </a:r>
            <a:endParaRPr/>
          </a:p>
        </p:txBody>
      </p:sp>
      <p:sp>
        <p:nvSpPr>
          <p:cNvPr id="99" name="Google Shape;99;p14"/>
          <p:cNvSpPr txBox="1"/>
          <p:nvPr/>
        </p:nvSpPr>
        <p:spPr>
          <a:xfrm>
            <a:off x="10465629" y="7753735"/>
            <a:ext cx="2146307" cy="1521329"/>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10799" b="0" i="0" u="none" strike="noStrike" cap="none">
                <a:solidFill>
                  <a:srgbClr val="DF540F"/>
                </a:solidFill>
                <a:latin typeface="Forum"/>
                <a:ea typeface="Forum"/>
                <a:cs typeface="Forum"/>
                <a:sym typeface="Forum"/>
              </a:rPr>
              <a:t>04</a:t>
            </a:r>
            <a:endParaRPr/>
          </a:p>
        </p:txBody>
      </p:sp>
      <p:sp>
        <p:nvSpPr>
          <p:cNvPr id="100" name="Google Shape;100;p14"/>
          <p:cNvSpPr txBox="1"/>
          <p:nvPr/>
        </p:nvSpPr>
        <p:spPr>
          <a:xfrm>
            <a:off x="12112465" y="2061587"/>
            <a:ext cx="68661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p>
        </p:txBody>
      </p:sp>
      <p:sp>
        <p:nvSpPr>
          <p:cNvPr id="101" name="Google Shape;101;p14"/>
          <p:cNvSpPr txBox="1"/>
          <p:nvPr/>
        </p:nvSpPr>
        <p:spPr>
          <a:xfrm>
            <a:off x="11970565" y="1938431"/>
            <a:ext cx="4691100" cy="461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1">
                <a:solidFill>
                  <a:srgbClr val="DF540F"/>
                </a:solidFill>
                <a:latin typeface="Hind Madurai"/>
                <a:ea typeface="Hind Madurai"/>
                <a:cs typeface="Hind Madurai"/>
                <a:sym typeface="Hind Madurai"/>
              </a:rPr>
              <a:t>Discovery</a:t>
            </a:r>
            <a:endParaRPr/>
          </a:p>
        </p:txBody>
      </p:sp>
      <p:sp>
        <p:nvSpPr>
          <p:cNvPr id="102" name="Google Shape;102;p14"/>
          <p:cNvSpPr txBox="1"/>
          <p:nvPr/>
        </p:nvSpPr>
        <p:spPr>
          <a:xfrm>
            <a:off x="12112465" y="4094280"/>
            <a:ext cx="4691100" cy="461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1">
                <a:solidFill>
                  <a:srgbClr val="DF540F"/>
                </a:solidFill>
                <a:latin typeface="Hind Madurai"/>
                <a:ea typeface="Hind Madurai"/>
                <a:cs typeface="Hind Madurai"/>
                <a:sym typeface="Hind Madurai"/>
              </a:rPr>
              <a:t>Strategy</a:t>
            </a:r>
            <a:endParaRPr/>
          </a:p>
        </p:txBody>
      </p:sp>
      <p:sp>
        <p:nvSpPr>
          <p:cNvPr id="103" name="Google Shape;103;p14"/>
          <p:cNvSpPr txBox="1"/>
          <p:nvPr/>
        </p:nvSpPr>
        <p:spPr>
          <a:xfrm>
            <a:off x="12112465" y="6249293"/>
            <a:ext cx="4407300" cy="461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1">
                <a:solidFill>
                  <a:srgbClr val="DF540F"/>
                </a:solidFill>
                <a:latin typeface="Hind Madurai"/>
                <a:ea typeface="Hind Madurai"/>
                <a:cs typeface="Hind Madurai"/>
                <a:sym typeface="Hind Madurai"/>
              </a:rPr>
              <a:t>Creative</a:t>
            </a:r>
            <a:endParaRPr/>
          </a:p>
        </p:txBody>
      </p:sp>
      <p:sp>
        <p:nvSpPr>
          <p:cNvPr id="104" name="Google Shape;104;p14"/>
          <p:cNvSpPr txBox="1"/>
          <p:nvPr/>
        </p:nvSpPr>
        <p:spPr>
          <a:xfrm>
            <a:off x="12112465" y="8404331"/>
            <a:ext cx="4691100" cy="461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1">
                <a:solidFill>
                  <a:srgbClr val="DF540F"/>
                </a:solidFill>
                <a:latin typeface="Hind Madurai"/>
                <a:ea typeface="Hind Madurai"/>
                <a:cs typeface="Hind Madurai"/>
                <a:sym typeface="Hind Madurai"/>
              </a:rPr>
              <a:t>Conclusion</a:t>
            </a:r>
            <a:endParaRPr/>
          </a:p>
        </p:txBody>
      </p:sp>
      <p:cxnSp>
        <p:nvCxnSpPr>
          <p:cNvPr id="105" name="Google Shape;105;p14"/>
          <p:cNvCxnSpPr/>
          <p:nvPr/>
        </p:nvCxnSpPr>
        <p:spPr>
          <a:xfrm rot="10800000">
            <a:off x="7983261" y="1977388"/>
            <a:ext cx="2081884" cy="0"/>
          </a:xfrm>
          <a:prstGeom prst="straightConnector1">
            <a:avLst/>
          </a:prstGeom>
          <a:noFill/>
          <a:ln w="38100" cap="flat" cmpd="sng">
            <a:solidFill>
              <a:srgbClr val="DF540F"/>
            </a:solidFill>
            <a:prstDash val="solid"/>
            <a:round/>
            <a:headEnd type="none" w="sm" len="sm"/>
            <a:tailEnd type="none" w="sm" len="sm"/>
          </a:ln>
        </p:spPr>
      </p:cxnSp>
      <p:cxnSp>
        <p:nvCxnSpPr>
          <p:cNvPr id="106" name="Google Shape;106;p14"/>
          <p:cNvCxnSpPr/>
          <p:nvPr/>
        </p:nvCxnSpPr>
        <p:spPr>
          <a:xfrm rot="10800000">
            <a:off x="7983261" y="8520131"/>
            <a:ext cx="2081884" cy="0"/>
          </a:xfrm>
          <a:prstGeom prst="straightConnector1">
            <a:avLst/>
          </a:prstGeom>
          <a:noFill/>
          <a:ln w="38100" cap="flat" cmpd="sng">
            <a:solidFill>
              <a:srgbClr val="DF540F"/>
            </a:solidFill>
            <a:prstDash val="solid"/>
            <a:round/>
            <a:headEnd type="none" w="sm" len="sm"/>
            <a:tailEnd type="none" w="sm" len="sm"/>
          </a:ln>
        </p:spPr>
      </p:cxnSp>
      <p:cxnSp>
        <p:nvCxnSpPr>
          <p:cNvPr id="107" name="Google Shape;107;p14"/>
          <p:cNvCxnSpPr/>
          <p:nvPr/>
        </p:nvCxnSpPr>
        <p:spPr>
          <a:xfrm rot="10800000">
            <a:off x="7983261" y="6339217"/>
            <a:ext cx="2081884" cy="0"/>
          </a:xfrm>
          <a:prstGeom prst="straightConnector1">
            <a:avLst/>
          </a:prstGeom>
          <a:noFill/>
          <a:ln w="38100" cap="flat" cmpd="sng">
            <a:solidFill>
              <a:srgbClr val="DF540F"/>
            </a:solidFill>
            <a:prstDash val="solid"/>
            <a:round/>
            <a:headEnd type="none" w="sm" len="sm"/>
            <a:tailEnd type="none" w="sm" len="sm"/>
          </a:ln>
        </p:spPr>
      </p:cxnSp>
      <p:cxnSp>
        <p:nvCxnSpPr>
          <p:cNvPr id="108" name="Google Shape;108;p14"/>
          <p:cNvCxnSpPr/>
          <p:nvPr/>
        </p:nvCxnSpPr>
        <p:spPr>
          <a:xfrm rot="10800000">
            <a:off x="7983261" y="4158302"/>
            <a:ext cx="2081884" cy="0"/>
          </a:xfrm>
          <a:prstGeom prst="straightConnector1">
            <a:avLst/>
          </a:prstGeom>
          <a:noFill/>
          <a:ln w="38100" cap="flat" cmpd="sng">
            <a:solidFill>
              <a:srgbClr val="DF540F"/>
            </a:solidFill>
            <a:prstDash val="solid"/>
            <a:round/>
            <a:headEnd type="none" w="sm" len="sm"/>
            <a:tailEnd type="none" w="sm" len="sm"/>
          </a:ln>
        </p:spPr>
      </p:cxnSp>
      <p:pic>
        <p:nvPicPr>
          <p:cNvPr id="109" name="Google Shape;109;p14"/>
          <p:cNvPicPr preferRelativeResize="0"/>
          <p:nvPr/>
        </p:nvPicPr>
        <p:blipFill>
          <a:blip r:embed="rId3">
            <a:alphaModFix/>
          </a:blip>
          <a:stretch>
            <a:fillRect/>
          </a:stretch>
        </p:blipFill>
        <p:spPr>
          <a:xfrm>
            <a:off x="749863" y="2192575"/>
            <a:ext cx="7796976" cy="7796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310"/>
        <p:cNvGrpSpPr/>
        <p:nvPr/>
      </p:nvGrpSpPr>
      <p:grpSpPr>
        <a:xfrm>
          <a:off x="0" y="0"/>
          <a:ext cx="0" cy="0"/>
          <a:chOff x="0" y="0"/>
          <a:chExt cx="0" cy="0"/>
        </a:xfrm>
      </p:grpSpPr>
      <p:grpSp>
        <p:nvGrpSpPr>
          <p:cNvPr id="311" name="Google Shape;311;p32"/>
          <p:cNvGrpSpPr/>
          <p:nvPr/>
        </p:nvGrpSpPr>
        <p:grpSpPr>
          <a:xfrm>
            <a:off x="9144000" y="-180827"/>
            <a:ext cx="9144059" cy="10467894"/>
            <a:chOff x="0" y="-47625"/>
            <a:chExt cx="2408296" cy="2756958"/>
          </a:xfrm>
        </p:grpSpPr>
        <p:sp>
          <p:nvSpPr>
            <p:cNvPr id="312" name="Google Shape;312;p32"/>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rgbClr val="DF540F"/>
            </a:solidFill>
            <a:ln>
              <a:noFill/>
            </a:ln>
          </p:spPr>
          <p:txBody>
            <a:bodyPr/>
            <a:lstStyle/>
            <a:p>
              <a:endParaRPr lang="en-US"/>
            </a:p>
          </p:txBody>
        </p:sp>
        <p:sp>
          <p:nvSpPr>
            <p:cNvPr id="313" name="Google Shape;313;p32"/>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4" name="Google Shape;314;p32"/>
          <p:cNvGrpSpPr/>
          <p:nvPr/>
        </p:nvGrpSpPr>
        <p:grpSpPr>
          <a:xfrm>
            <a:off x="10036941" y="712114"/>
            <a:ext cx="7358168" cy="8682003"/>
            <a:chOff x="0" y="-47625"/>
            <a:chExt cx="1937941" cy="2286603"/>
          </a:xfrm>
        </p:grpSpPr>
        <p:sp>
          <p:nvSpPr>
            <p:cNvPr id="315" name="Google Shape;315;p32"/>
            <p:cNvSpPr/>
            <p:nvPr/>
          </p:nvSpPr>
          <p:spPr>
            <a:xfrm>
              <a:off x="0" y="0"/>
              <a:ext cx="1937941" cy="2238978"/>
            </a:xfrm>
            <a:custGeom>
              <a:avLst/>
              <a:gdLst/>
              <a:ahLst/>
              <a:cxnLst/>
              <a:rect l="l" t="t" r="r" b="b"/>
              <a:pathLst>
                <a:path w="1937941" h="2238978" extrusionOk="0">
                  <a:moveTo>
                    <a:pt x="0" y="0"/>
                  </a:moveTo>
                  <a:lnTo>
                    <a:pt x="1937941" y="0"/>
                  </a:lnTo>
                  <a:lnTo>
                    <a:pt x="1937941" y="2238978"/>
                  </a:lnTo>
                  <a:lnTo>
                    <a:pt x="0" y="2238978"/>
                  </a:lnTo>
                  <a:close/>
                </a:path>
              </a:pathLst>
            </a:custGeom>
            <a:solidFill>
              <a:srgbClr val="F6E1D0"/>
            </a:solidFill>
            <a:ln>
              <a:noFill/>
            </a:ln>
          </p:spPr>
          <p:txBody>
            <a:bodyPr/>
            <a:lstStyle/>
            <a:p>
              <a:endParaRPr lang="en-US"/>
            </a:p>
          </p:txBody>
        </p:sp>
        <p:sp>
          <p:nvSpPr>
            <p:cNvPr id="316" name="Google Shape;316;p32"/>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7" name="Google Shape;317;p32"/>
          <p:cNvSpPr txBox="1"/>
          <p:nvPr/>
        </p:nvSpPr>
        <p:spPr>
          <a:xfrm>
            <a:off x="600477" y="498396"/>
            <a:ext cx="6821400" cy="1157400"/>
          </a:xfrm>
          <a:prstGeom prst="rect">
            <a:avLst/>
          </a:prstGeom>
          <a:noFill/>
          <a:ln>
            <a:noFill/>
          </a:ln>
        </p:spPr>
        <p:txBody>
          <a:bodyPr spcFirstLastPara="1" wrap="square" lIns="0" tIns="0" rIns="0" bIns="0" anchor="t" anchorCtr="0">
            <a:spAutoFit/>
          </a:bodyPr>
          <a:lstStyle/>
          <a:p>
            <a:pPr marL="0" marR="0" lvl="0" indent="0" algn="l" rtl="0">
              <a:lnSpc>
                <a:spcPct val="94000"/>
              </a:lnSpc>
              <a:spcBef>
                <a:spcPts val="0"/>
              </a:spcBef>
              <a:spcAft>
                <a:spcPts val="0"/>
              </a:spcAft>
              <a:buNone/>
            </a:pPr>
            <a:r>
              <a:rPr lang="en-US" sz="8000">
                <a:solidFill>
                  <a:srgbClr val="DF540F"/>
                </a:solidFill>
                <a:latin typeface="Forum"/>
                <a:ea typeface="Forum"/>
                <a:cs typeface="Forum"/>
                <a:sym typeface="Forum"/>
              </a:rPr>
              <a:t>Justin’s</a:t>
            </a:r>
            <a:endParaRPr/>
          </a:p>
        </p:txBody>
      </p:sp>
      <p:sp>
        <p:nvSpPr>
          <p:cNvPr id="318" name="Google Shape;318;p32"/>
          <p:cNvSpPr txBox="1"/>
          <p:nvPr/>
        </p:nvSpPr>
        <p:spPr>
          <a:xfrm>
            <a:off x="872842" y="2417975"/>
            <a:ext cx="7776600" cy="72261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endParaRPr sz="3500">
              <a:latin typeface="Hind Madurai"/>
              <a:ea typeface="Hind Madurai"/>
              <a:cs typeface="Hind Madurai"/>
              <a:sym typeface="Hind Madurai"/>
            </a:endParaRPr>
          </a:p>
          <a:p>
            <a:pPr marL="457200" lvl="0"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Marketed as </a:t>
            </a:r>
            <a:r>
              <a:rPr lang="en-US" sz="3500" b="1">
                <a:latin typeface="Hind Madurai"/>
                <a:ea typeface="Hind Madurai"/>
                <a:cs typeface="Hind Madurai"/>
                <a:sym typeface="Hind Madurai"/>
              </a:rPr>
              <a:t>down to earth</a:t>
            </a:r>
            <a:endParaRPr sz="3500" b="1">
              <a:latin typeface="Hind Madurai"/>
              <a:ea typeface="Hind Madurai"/>
              <a:cs typeface="Hind Madurai"/>
              <a:sym typeface="Hind Madurai"/>
            </a:endParaRPr>
          </a:p>
          <a:p>
            <a:pPr marL="457200" lvl="0"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a:t>
            </a:r>
            <a:r>
              <a:rPr lang="en-US" sz="3500" b="1">
                <a:latin typeface="Hind Madurai"/>
                <a:ea typeface="Hind Madurai"/>
                <a:cs typeface="Hind Madurai"/>
                <a:sym typeface="Hind Madurai"/>
              </a:rPr>
              <a:t>Heroic Nut</a:t>
            </a:r>
            <a:r>
              <a:rPr lang="en-US" sz="3500">
                <a:latin typeface="Hind Madurai"/>
                <a:ea typeface="Hind Madurai"/>
                <a:cs typeface="Hind Madurai"/>
                <a:sym typeface="Hind Madurai"/>
              </a:rPr>
              <a:t>” central on packaging</a:t>
            </a:r>
            <a:endParaRPr sz="3500">
              <a:latin typeface="Hind Madurai"/>
              <a:ea typeface="Hind Madurai"/>
              <a:cs typeface="Hind Madurai"/>
              <a:sym typeface="Hind Madurai"/>
            </a:endParaRPr>
          </a:p>
          <a:p>
            <a:pPr marL="914400" lvl="1"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The Nut is the focus</a:t>
            </a:r>
            <a:endParaRPr sz="3500">
              <a:latin typeface="Hind Madurai"/>
              <a:ea typeface="Hind Madurai"/>
              <a:cs typeface="Hind Madurai"/>
              <a:sym typeface="Hind Madurai"/>
            </a:endParaRPr>
          </a:p>
          <a:p>
            <a:pPr marL="457200" lvl="0"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Brand Archetype: </a:t>
            </a:r>
            <a:r>
              <a:rPr lang="en-US" sz="3500" b="1">
                <a:latin typeface="Hind Madurai"/>
                <a:ea typeface="Hind Madurai"/>
                <a:cs typeface="Hind Madurai"/>
                <a:sym typeface="Hind Madurai"/>
              </a:rPr>
              <a:t>The Innocent</a:t>
            </a:r>
            <a:endParaRPr sz="3500" b="1">
              <a:latin typeface="Hind Madurai"/>
              <a:ea typeface="Hind Madurai"/>
              <a:cs typeface="Hind Madurai"/>
              <a:sym typeface="Hind Madurai"/>
            </a:endParaRPr>
          </a:p>
          <a:p>
            <a:pPr marL="914400" lvl="1"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Simple</a:t>
            </a:r>
            <a:endParaRPr sz="3500">
              <a:latin typeface="Hind Madurai"/>
              <a:ea typeface="Hind Madurai"/>
              <a:cs typeface="Hind Madurai"/>
              <a:sym typeface="Hind Madurai"/>
            </a:endParaRPr>
          </a:p>
          <a:p>
            <a:pPr marL="914400" lvl="1"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Honest</a:t>
            </a:r>
            <a:endParaRPr sz="3500">
              <a:latin typeface="Hind Madurai"/>
              <a:ea typeface="Hind Madurai"/>
              <a:cs typeface="Hind Madurai"/>
              <a:sym typeface="Hind Madurai"/>
            </a:endParaRPr>
          </a:p>
          <a:p>
            <a:pPr marL="914400" lvl="1"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Pure</a:t>
            </a:r>
            <a:endParaRPr sz="3500">
              <a:latin typeface="Hind Madurai"/>
              <a:ea typeface="Hind Madurai"/>
              <a:cs typeface="Hind Madurai"/>
              <a:sym typeface="Hind Madurai"/>
            </a:endParaRPr>
          </a:p>
          <a:p>
            <a:pPr marL="0" lvl="0" indent="0" algn="l" rtl="0">
              <a:lnSpc>
                <a:spcPct val="115000"/>
              </a:lnSpc>
              <a:spcBef>
                <a:spcPts val="0"/>
              </a:spcBef>
              <a:spcAft>
                <a:spcPts val="0"/>
              </a:spcAft>
              <a:buClr>
                <a:schemeClr val="dk1"/>
              </a:buClr>
              <a:buSzPts val="1100"/>
              <a:buFont typeface="Arial"/>
              <a:buNone/>
            </a:pPr>
            <a:endParaRPr sz="2300">
              <a:latin typeface="Hind Madurai"/>
              <a:ea typeface="Hind Madurai"/>
              <a:cs typeface="Hind Madurai"/>
              <a:sym typeface="Hind Madurai"/>
            </a:endParaRPr>
          </a:p>
          <a:p>
            <a:pPr marL="0" marR="0" lvl="0" indent="0" algn="l" rtl="0">
              <a:lnSpc>
                <a:spcPct val="140000"/>
              </a:lnSpc>
              <a:spcBef>
                <a:spcPts val="0"/>
              </a:spcBef>
              <a:spcAft>
                <a:spcPts val="0"/>
              </a:spcAft>
              <a:buNone/>
            </a:pPr>
            <a:endParaRPr sz="2300">
              <a:latin typeface="Hind Madurai"/>
              <a:ea typeface="Hind Madurai"/>
              <a:cs typeface="Hind Madurai"/>
              <a:sym typeface="Hind Madurai"/>
            </a:endParaRPr>
          </a:p>
        </p:txBody>
      </p:sp>
      <p:pic>
        <p:nvPicPr>
          <p:cNvPr id="319" name="Google Shape;319;p32"/>
          <p:cNvPicPr preferRelativeResize="0"/>
          <p:nvPr/>
        </p:nvPicPr>
        <p:blipFill>
          <a:blip r:embed="rId3">
            <a:alphaModFix/>
          </a:blip>
          <a:stretch>
            <a:fillRect/>
          </a:stretch>
        </p:blipFill>
        <p:spPr>
          <a:xfrm>
            <a:off x="10445525" y="2128550"/>
            <a:ext cx="6541001" cy="6467776"/>
          </a:xfrm>
          <a:prstGeom prst="rect">
            <a:avLst/>
          </a:prstGeom>
          <a:noFill/>
          <a:ln>
            <a:noFill/>
          </a:ln>
        </p:spPr>
      </p:pic>
      <p:sp>
        <p:nvSpPr>
          <p:cNvPr id="320" name="Google Shape;320;p32"/>
          <p:cNvSpPr txBox="1"/>
          <p:nvPr/>
        </p:nvSpPr>
        <p:spPr>
          <a:xfrm>
            <a:off x="683692" y="1992600"/>
            <a:ext cx="7776600" cy="1068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US" sz="3600" b="1">
                <a:solidFill>
                  <a:schemeClr val="dk1"/>
                </a:solidFill>
                <a:latin typeface="Hind Madurai"/>
                <a:ea typeface="Hind Madurai"/>
                <a:cs typeface="Hind Madurai"/>
                <a:sym typeface="Hind Madurai"/>
              </a:rPr>
              <a:t>“Naturally delicious”</a:t>
            </a:r>
            <a:endParaRPr sz="3600" b="1">
              <a:solidFill>
                <a:schemeClr val="dk1"/>
              </a:solidFill>
              <a:latin typeface="Hind Madurai"/>
              <a:ea typeface="Hind Madurai"/>
              <a:cs typeface="Hind Madurai"/>
              <a:sym typeface="Hind Madurai"/>
            </a:endParaRPr>
          </a:p>
          <a:p>
            <a:pPr marL="12700" lvl="0" indent="0" algn="l" rtl="0">
              <a:lnSpc>
                <a:spcPct val="115000"/>
              </a:lnSpc>
              <a:spcBef>
                <a:spcPts val="0"/>
              </a:spcBef>
              <a:spcAft>
                <a:spcPts val="0"/>
              </a:spcAft>
              <a:buNone/>
            </a:pPr>
            <a:endParaRPr sz="2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324"/>
        <p:cNvGrpSpPr/>
        <p:nvPr/>
      </p:nvGrpSpPr>
      <p:grpSpPr>
        <a:xfrm>
          <a:off x="0" y="0"/>
          <a:ext cx="0" cy="0"/>
          <a:chOff x="0" y="0"/>
          <a:chExt cx="0" cy="0"/>
        </a:xfrm>
      </p:grpSpPr>
      <p:grpSp>
        <p:nvGrpSpPr>
          <p:cNvPr id="325" name="Google Shape;325;p33"/>
          <p:cNvGrpSpPr/>
          <p:nvPr/>
        </p:nvGrpSpPr>
        <p:grpSpPr>
          <a:xfrm>
            <a:off x="9144000" y="-180827"/>
            <a:ext cx="9144059" cy="10467894"/>
            <a:chOff x="0" y="-47625"/>
            <a:chExt cx="2408296" cy="2756958"/>
          </a:xfrm>
        </p:grpSpPr>
        <p:sp>
          <p:nvSpPr>
            <p:cNvPr id="326" name="Google Shape;326;p33"/>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rgbClr val="DF540F"/>
            </a:solidFill>
            <a:ln>
              <a:noFill/>
            </a:ln>
          </p:spPr>
          <p:txBody>
            <a:bodyPr/>
            <a:lstStyle/>
            <a:p>
              <a:endParaRPr lang="en-US"/>
            </a:p>
          </p:txBody>
        </p:sp>
        <p:sp>
          <p:nvSpPr>
            <p:cNvPr id="327" name="Google Shape;327;p3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8" name="Google Shape;328;p33"/>
          <p:cNvGrpSpPr/>
          <p:nvPr/>
        </p:nvGrpSpPr>
        <p:grpSpPr>
          <a:xfrm>
            <a:off x="10036941" y="712114"/>
            <a:ext cx="7358168" cy="8682003"/>
            <a:chOff x="0" y="-47625"/>
            <a:chExt cx="1937941" cy="2286603"/>
          </a:xfrm>
        </p:grpSpPr>
        <p:sp>
          <p:nvSpPr>
            <p:cNvPr id="329" name="Google Shape;329;p33"/>
            <p:cNvSpPr/>
            <p:nvPr/>
          </p:nvSpPr>
          <p:spPr>
            <a:xfrm>
              <a:off x="0" y="0"/>
              <a:ext cx="1937941" cy="2238978"/>
            </a:xfrm>
            <a:custGeom>
              <a:avLst/>
              <a:gdLst/>
              <a:ahLst/>
              <a:cxnLst/>
              <a:rect l="l" t="t" r="r" b="b"/>
              <a:pathLst>
                <a:path w="1937941" h="2238978" extrusionOk="0">
                  <a:moveTo>
                    <a:pt x="0" y="0"/>
                  </a:moveTo>
                  <a:lnTo>
                    <a:pt x="1937941" y="0"/>
                  </a:lnTo>
                  <a:lnTo>
                    <a:pt x="1937941" y="2238978"/>
                  </a:lnTo>
                  <a:lnTo>
                    <a:pt x="0" y="2238978"/>
                  </a:lnTo>
                  <a:close/>
                </a:path>
              </a:pathLst>
            </a:custGeom>
            <a:solidFill>
              <a:srgbClr val="F6E1D0"/>
            </a:solidFill>
            <a:ln>
              <a:noFill/>
            </a:ln>
          </p:spPr>
          <p:txBody>
            <a:bodyPr/>
            <a:lstStyle/>
            <a:p>
              <a:endParaRPr lang="en-US"/>
            </a:p>
          </p:txBody>
        </p:sp>
        <p:sp>
          <p:nvSpPr>
            <p:cNvPr id="330" name="Google Shape;330;p3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1" name="Google Shape;331;p33"/>
          <p:cNvSpPr txBox="1"/>
          <p:nvPr/>
        </p:nvSpPr>
        <p:spPr>
          <a:xfrm>
            <a:off x="600477" y="498396"/>
            <a:ext cx="6821400" cy="1157400"/>
          </a:xfrm>
          <a:prstGeom prst="rect">
            <a:avLst/>
          </a:prstGeom>
          <a:noFill/>
          <a:ln>
            <a:noFill/>
          </a:ln>
        </p:spPr>
        <p:txBody>
          <a:bodyPr spcFirstLastPara="1" wrap="square" lIns="0" tIns="0" rIns="0" bIns="0" anchor="t" anchorCtr="0">
            <a:spAutoFit/>
          </a:bodyPr>
          <a:lstStyle/>
          <a:p>
            <a:pPr marL="0" marR="0" lvl="0" indent="0" algn="l" rtl="0">
              <a:lnSpc>
                <a:spcPct val="94000"/>
              </a:lnSpc>
              <a:spcBef>
                <a:spcPts val="0"/>
              </a:spcBef>
              <a:spcAft>
                <a:spcPts val="0"/>
              </a:spcAft>
              <a:buNone/>
            </a:pPr>
            <a:r>
              <a:rPr lang="en-US" sz="8000">
                <a:solidFill>
                  <a:srgbClr val="DF540F"/>
                </a:solidFill>
                <a:latin typeface="Forum"/>
                <a:ea typeface="Forum"/>
                <a:cs typeface="Forum"/>
                <a:sym typeface="Forum"/>
              </a:rPr>
              <a:t>Skippy</a:t>
            </a:r>
            <a:endParaRPr/>
          </a:p>
        </p:txBody>
      </p:sp>
      <p:sp>
        <p:nvSpPr>
          <p:cNvPr id="332" name="Google Shape;332;p33"/>
          <p:cNvSpPr txBox="1"/>
          <p:nvPr/>
        </p:nvSpPr>
        <p:spPr>
          <a:xfrm>
            <a:off x="825250" y="2736712"/>
            <a:ext cx="7776600" cy="8441100"/>
          </a:xfrm>
          <a:prstGeom prst="rect">
            <a:avLst/>
          </a:prstGeom>
          <a:noFill/>
          <a:ln>
            <a:noFill/>
          </a:ln>
        </p:spPr>
        <p:txBody>
          <a:bodyPr spcFirstLastPara="1" wrap="square" lIns="0" tIns="0" rIns="0" bIns="0" anchor="t" anchorCtr="0">
            <a:spAutoFit/>
          </a:bodyPr>
          <a:lstStyle/>
          <a:p>
            <a:pPr marL="457200" lvl="0" indent="-450850" algn="l" rtl="0">
              <a:lnSpc>
                <a:spcPct val="150000"/>
              </a:lnSpc>
              <a:spcBef>
                <a:spcPts val="0"/>
              </a:spcBef>
              <a:spcAft>
                <a:spcPts val="0"/>
              </a:spcAft>
              <a:buSzPts val="3500"/>
              <a:buFont typeface="Hind Madurai"/>
              <a:buChar char="●"/>
            </a:pPr>
            <a:r>
              <a:rPr lang="en-US" sz="3500">
                <a:latin typeface="Hind Madurai"/>
                <a:ea typeface="Hind Madurai"/>
                <a:cs typeface="Hind Madurai"/>
                <a:sym typeface="Hind Madurai"/>
              </a:rPr>
              <a:t> </a:t>
            </a:r>
            <a:r>
              <a:rPr lang="en-US" sz="3500">
                <a:solidFill>
                  <a:schemeClr val="dk1"/>
                </a:solidFill>
                <a:latin typeface="Hind Madurai"/>
                <a:ea typeface="Hind Madurai"/>
                <a:cs typeface="Hind Madurai"/>
                <a:sym typeface="Hind Madurai"/>
              </a:rPr>
              <a:t>Embraces the </a:t>
            </a:r>
            <a:r>
              <a:rPr lang="en-US" sz="3500" b="1">
                <a:solidFill>
                  <a:schemeClr val="dk1"/>
                </a:solidFill>
                <a:latin typeface="Hind Madurai"/>
                <a:ea typeface="Hind Madurai"/>
                <a:cs typeface="Hind Madurai"/>
                <a:sym typeface="Hind Madurai"/>
              </a:rPr>
              <a:t>fun</a:t>
            </a:r>
            <a:r>
              <a:rPr lang="en-US" sz="3500">
                <a:solidFill>
                  <a:schemeClr val="dk1"/>
                </a:solidFill>
                <a:latin typeface="Hind Madurai"/>
                <a:ea typeface="Hind Madurai"/>
                <a:cs typeface="Hind Madurai"/>
                <a:sym typeface="Hind Madurai"/>
              </a:rPr>
              <a:t> of peanut butter with </a:t>
            </a:r>
            <a:r>
              <a:rPr lang="en-US" sz="3500" b="1">
                <a:solidFill>
                  <a:schemeClr val="dk1"/>
                </a:solidFill>
                <a:latin typeface="Hind Madurai"/>
                <a:ea typeface="Hind Madurai"/>
                <a:cs typeface="Hind Madurai"/>
                <a:sym typeface="Hind Madurai"/>
              </a:rPr>
              <a:t>happy vibes</a:t>
            </a:r>
            <a:endParaRPr sz="3500" b="1">
              <a:solidFill>
                <a:schemeClr val="dk1"/>
              </a:solidFill>
              <a:latin typeface="Hind Madurai"/>
              <a:ea typeface="Hind Madurai"/>
              <a:cs typeface="Hind Madurai"/>
              <a:sym typeface="Hind Madurai"/>
            </a:endParaRPr>
          </a:p>
          <a:p>
            <a:pPr marL="457200" lvl="0"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Resonates with </a:t>
            </a:r>
            <a:r>
              <a:rPr lang="en-US" sz="3500" b="1">
                <a:solidFill>
                  <a:schemeClr val="dk1"/>
                </a:solidFill>
                <a:latin typeface="Hind Madurai"/>
                <a:ea typeface="Hind Madurai"/>
                <a:cs typeface="Hind Madurai"/>
                <a:sym typeface="Hind Madurai"/>
              </a:rPr>
              <a:t>kids </a:t>
            </a:r>
            <a:r>
              <a:rPr lang="en-US" sz="3500">
                <a:solidFill>
                  <a:schemeClr val="dk1"/>
                </a:solidFill>
                <a:latin typeface="Hind Madurai"/>
                <a:ea typeface="Hind Madurai"/>
                <a:cs typeface="Hind Madurai"/>
                <a:sym typeface="Hind Madurai"/>
              </a:rPr>
              <a:t>and</a:t>
            </a:r>
            <a:r>
              <a:rPr lang="en-US" sz="3500" b="1">
                <a:solidFill>
                  <a:schemeClr val="dk1"/>
                </a:solidFill>
                <a:latin typeface="Hind Madurai"/>
                <a:ea typeface="Hind Madurai"/>
                <a:cs typeface="Hind Madurai"/>
                <a:sym typeface="Hind Madurai"/>
              </a:rPr>
              <a:t> families</a:t>
            </a:r>
            <a:endParaRPr sz="3500" b="1">
              <a:solidFill>
                <a:schemeClr val="dk1"/>
              </a:solidFill>
              <a:latin typeface="Hind Madurai"/>
              <a:ea typeface="Hind Madurai"/>
              <a:cs typeface="Hind Madurai"/>
              <a:sym typeface="Hind Madurai"/>
            </a:endParaRPr>
          </a:p>
          <a:p>
            <a:pPr marL="457200" lvl="0"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Partner of USA Gymnastics</a:t>
            </a:r>
            <a:endParaRPr sz="3500">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Inspirational, </a:t>
            </a:r>
            <a:r>
              <a:rPr lang="en-US" sz="3500" b="1">
                <a:solidFill>
                  <a:schemeClr val="dk1"/>
                </a:solidFill>
                <a:latin typeface="Hind Madurai"/>
                <a:ea typeface="Hind Madurai"/>
                <a:cs typeface="Hind Madurai"/>
                <a:sym typeface="Hind Madurai"/>
              </a:rPr>
              <a:t>fueling</a:t>
            </a:r>
            <a:endParaRPr sz="3500" b="1">
              <a:solidFill>
                <a:schemeClr val="dk1"/>
              </a:solidFill>
              <a:latin typeface="Hind Madurai"/>
              <a:ea typeface="Hind Madurai"/>
              <a:cs typeface="Hind Madurai"/>
              <a:sym typeface="Hind Madurai"/>
            </a:endParaRPr>
          </a:p>
          <a:p>
            <a:pPr marL="457200" lvl="0"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Brand archetype: </a:t>
            </a:r>
            <a:r>
              <a:rPr lang="en-US" sz="3500" b="1">
                <a:solidFill>
                  <a:schemeClr val="dk1"/>
                </a:solidFill>
                <a:latin typeface="Hind Madurai"/>
                <a:ea typeface="Hind Madurai"/>
                <a:cs typeface="Hind Madurai"/>
                <a:sym typeface="Hind Madurai"/>
              </a:rPr>
              <a:t>Jester </a:t>
            </a:r>
            <a:endParaRPr sz="3500" b="1">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Fun-loving</a:t>
            </a:r>
            <a:endParaRPr sz="3500">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Happy</a:t>
            </a:r>
            <a:endParaRPr sz="3500">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Entertaining</a:t>
            </a:r>
            <a:endParaRPr sz="35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SzPts val="1100"/>
              <a:buNone/>
            </a:pPr>
            <a:endParaRPr sz="2300">
              <a:latin typeface="Hind Madurai"/>
              <a:ea typeface="Hind Madurai"/>
              <a:cs typeface="Hind Madurai"/>
              <a:sym typeface="Hind Madurai"/>
            </a:endParaRPr>
          </a:p>
          <a:p>
            <a:pPr marL="0" lvl="0" indent="0" algn="l" rtl="0">
              <a:lnSpc>
                <a:spcPct val="115000"/>
              </a:lnSpc>
              <a:spcBef>
                <a:spcPts val="0"/>
              </a:spcBef>
              <a:spcAft>
                <a:spcPts val="0"/>
              </a:spcAft>
              <a:buSzPts val="1100"/>
              <a:buNone/>
            </a:pPr>
            <a:endParaRPr sz="2300">
              <a:latin typeface="Hind Madurai"/>
              <a:ea typeface="Hind Madurai"/>
              <a:cs typeface="Hind Madurai"/>
              <a:sym typeface="Hind Madurai"/>
            </a:endParaRPr>
          </a:p>
          <a:p>
            <a:pPr marL="0" marR="0" lvl="0" indent="0" algn="l" rtl="0">
              <a:lnSpc>
                <a:spcPct val="140000"/>
              </a:lnSpc>
              <a:spcBef>
                <a:spcPts val="0"/>
              </a:spcBef>
              <a:spcAft>
                <a:spcPts val="0"/>
              </a:spcAft>
              <a:buNone/>
            </a:pPr>
            <a:endParaRPr sz="2300">
              <a:latin typeface="Hind Madurai"/>
              <a:ea typeface="Hind Madurai"/>
              <a:cs typeface="Hind Madurai"/>
              <a:sym typeface="Hind Madurai"/>
            </a:endParaRPr>
          </a:p>
        </p:txBody>
      </p:sp>
      <p:pic>
        <p:nvPicPr>
          <p:cNvPr id="333" name="Google Shape;333;p33"/>
          <p:cNvPicPr preferRelativeResize="0"/>
          <p:nvPr/>
        </p:nvPicPr>
        <p:blipFill>
          <a:blip r:embed="rId3">
            <a:alphaModFix/>
          </a:blip>
          <a:stretch>
            <a:fillRect/>
          </a:stretch>
        </p:blipFill>
        <p:spPr>
          <a:xfrm>
            <a:off x="10506650" y="2153248"/>
            <a:ext cx="6638376" cy="6614226"/>
          </a:xfrm>
          <a:prstGeom prst="rect">
            <a:avLst/>
          </a:prstGeom>
          <a:noFill/>
          <a:ln>
            <a:noFill/>
          </a:ln>
        </p:spPr>
      </p:pic>
      <p:sp>
        <p:nvSpPr>
          <p:cNvPr id="334" name="Google Shape;334;p33"/>
          <p:cNvSpPr txBox="1"/>
          <p:nvPr/>
        </p:nvSpPr>
        <p:spPr>
          <a:xfrm>
            <a:off x="997442" y="1979487"/>
            <a:ext cx="7776600" cy="554100"/>
          </a:xfrm>
          <a:prstGeom prst="rect">
            <a:avLst/>
          </a:prstGeom>
          <a:noFill/>
          <a:ln>
            <a:noFill/>
          </a:ln>
        </p:spPr>
        <p:txBody>
          <a:bodyPr spcFirstLastPara="1" wrap="square" lIns="0" tIns="0" rIns="0" bIns="0" anchor="t" anchorCtr="0">
            <a:spAutoFit/>
          </a:bodyPr>
          <a:lstStyle/>
          <a:p>
            <a:pPr marL="12700" lvl="0" indent="0" algn="l" rtl="0">
              <a:lnSpc>
                <a:spcPct val="115000"/>
              </a:lnSpc>
              <a:spcBef>
                <a:spcPts val="0"/>
              </a:spcBef>
              <a:spcAft>
                <a:spcPts val="0"/>
              </a:spcAft>
              <a:buNone/>
            </a:pPr>
            <a:r>
              <a:rPr lang="en-US" sz="3600" b="1">
                <a:solidFill>
                  <a:schemeClr val="dk1"/>
                </a:solidFill>
                <a:latin typeface="Hind Madurai"/>
                <a:ea typeface="Hind Madurai"/>
                <a:cs typeface="Hind Madurai"/>
                <a:sym typeface="Hind Madurai"/>
              </a:rPr>
              <a:t>“Go to your SKIPPY place”</a:t>
            </a:r>
            <a:endParaRPr sz="3600">
              <a:solidFill>
                <a:schemeClr val="dk1"/>
              </a:solidFill>
              <a:latin typeface="Hind Madurai"/>
              <a:ea typeface="Hind Madurai"/>
              <a:cs typeface="Hind Madurai"/>
              <a:sym typeface="Hind Madura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338"/>
        <p:cNvGrpSpPr/>
        <p:nvPr/>
      </p:nvGrpSpPr>
      <p:grpSpPr>
        <a:xfrm>
          <a:off x="0" y="0"/>
          <a:ext cx="0" cy="0"/>
          <a:chOff x="0" y="0"/>
          <a:chExt cx="0" cy="0"/>
        </a:xfrm>
      </p:grpSpPr>
      <p:grpSp>
        <p:nvGrpSpPr>
          <p:cNvPr id="339" name="Google Shape;339;p34"/>
          <p:cNvGrpSpPr/>
          <p:nvPr/>
        </p:nvGrpSpPr>
        <p:grpSpPr>
          <a:xfrm>
            <a:off x="9144000" y="-180827"/>
            <a:ext cx="9144059" cy="10467894"/>
            <a:chOff x="0" y="-47625"/>
            <a:chExt cx="2408296" cy="2756958"/>
          </a:xfrm>
        </p:grpSpPr>
        <p:sp>
          <p:nvSpPr>
            <p:cNvPr id="340" name="Google Shape;340;p34"/>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rgbClr val="DF540F"/>
            </a:solidFill>
            <a:ln>
              <a:noFill/>
            </a:ln>
          </p:spPr>
          <p:txBody>
            <a:bodyPr/>
            <a:lstStyle/>
            <a:p>
              <a:endParaRPr lang="en-US"/>
            </a:p>
          </p:txBody>
        </p:sp>
        <p:sp>
          <p:nvSpPr>
            <p:cNvPr id="341" name="Google Shape;341;p3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2" name="Google Shape;342;p34"/>
          <p:cNvGrpSpPr/>
          <p:nvPr/>
        </p:nvGrpSpPr>
        <p:grpSpPr>
          <a:xfrm>
            <a:off x="10036941" y="712114"/>
            <a:ext cx="7358168" cy="8682003"/>
            <a:chOff x="0" y="-47625"/>
            <a:chExt cx="1937941" cy="2286603"/>
          </a:xfrm>
        </p:grpSpPr>
        <p:sp>
          <p:nvSpPr>
            <p:cNvPr id="343" name="Google Shape;343;p34"/>
            <p:cNvSpPr/>
            <p:nvPr/>
          </p:nvSpPr>
          <p:spPr>
            <a:xfrm>
              <a:off x="0" y="0"/>
              <a:ext cx="1937941" cy="2238978"/>
            </a:xfrm>
            <a:custGeom>
              <a:avLst/>
              <a:gdLst/>
              <a:ahLst/>
              <a:cxnLst/>
              <a:rect l="l" t="t" r="r" b="b"/>
              <a:pathLst>
                <a:path w="1937941" h="2238978" extrusionOk="0">
                  <a:moveTo>
                    <a:pt x="0" y="0"/>
                  </a:moveTo>
                  <a:lnTo>
                    <a:pt x="1937941" y="0"/>
                  </a:lnTo>
                  <a:lnTo>
                    <a:pt x="1937941" y="2238978"/>
                  </a:lnTo>
                  <a:lnTo>
                    <a:pt x="0" y="2238978"/>
                  </a:lnTo>
                  <a:close/>
                </a:path>
              </a:pathLst>
            </a:custGeom>
            <a:solidFill>
              <a:srgbClr val="F6E1D0"/>
            </a:solidFill>
            <a:ln>
              <a:noFill/>
            </a:ln>
          </p:spPr>
          <p:txBody>
            <a:bodyPr/>
            <a:lstStyle/>
            <a:p>
              <a:endParaRPr lang="en-US"/>
            </a:p>
          </p:txBody>
        </p:sp>
        <p:sp>
          <p:nvSpPr>
            <p:cNvPr id="344" name="Google Shape;344;p3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5" name="Google Shape;345;p34"/>
          <p:cNvSpPr txBox="1"/>
          <p:nvPr/>
        </p:nvSpPr>
        <p:spPr>
          <a:xfrm>
            <a:off x="600477" y="498396"/>
            <a:ext cx="6821400" cy="1157400"/>
          </a:xfrm>
          <a:prstGeom prst="rect">
            <a:avLst/>
          </a:prstGeom>
          <a:noFill/>
          <a:ln>
            <a:noFill/>
          </a:ln>
        </p:spPr>
        <p:txBody>
          <a:bodyPr spcFirstLastPara="1" wrap="square" lIns="0" tIns="0" rIns="0" bIns="0" anchor="t" anchorCtr="0">
            <a:spAutoFit/>
          </a:bodyPr>
          <a:lstStyle/>
          <a:p>
            <a:pPr marL="0" marR="0" lvl="0" indent="0" algn="l" rtl="0">
              <a:lnSpc>
                <a:spcPct val="94000"/>
              </a:lnSpc>
              <a:spcBef>
                <a:spcPts val="0"/>
              </a:spcBef>
              <a:spcAft>
                <a:spcPts val="0"/>
              </a:spcAft>
              <a:buNone/>
            </a:pPr>
            <a:r>
              <a:rPr lang="en-US" sz="8000">
                <a:solidFill>
                  <a:srgbClr val="DF540F"/>
                </a:solidFill>
                <a:latin typeface="Forum"/>
                <a:ea typeface="Forum"/>
                <a:cs typeface="Forum"/>
                <a:sym typeface="Forum"/>
              </a:rPr>
              <a:t>NuttZo</a:t>
            </a:r>
            <a:endParaRPr/>
          </a:p>
        </p:txBody>
      </p:sp>
      <p:sp>
        <p:nvSpPr>
          <p:cNvPr id="346" name="Google Shape;346;p34"/>
          <p:cNvSpPr txBox="1"/>
          <p:nvPr/>
        </p:nvSpPr>
        <p:spPr>
          <a:xfrm>
            <a:off x="683692" y="3234825"/>
            <a:ext cx="7776600" cy="7003500"/>
          </a:xfrm>
          <a:prstGeom prst="rect">
            <a:avLst/>
          </a:prstGeom>
          <a:noFill/>
          <a:ln>
            <a:noFill/>
          </a:ln>
        </p:spPr>
        <p:txBody>
          <a:bodyPr spcFirstLastPara="1" wrap="square" lIns="0" tIns="0" rIns="0" bIns="0" anchor="t" anchorCtr="0">
            <a:spAutoFit/>
          </a:bodyPr>
          <a:lstStyle/>
          <a:p>
            <a:pPr marL="457200" lvl="0"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The </a:t>
            </a:r>
            <a:r>
              <a:rPr lang="en-US" sz="3500" b="1">
                <a:solidFill>
                  <a:schemeClr val="dk1"/>
                </a:solidFill>
                <a:latin typeface="Hind Madurai"/>
                <a:ea typeface="Hind Madurai"/>
                <a:cs typeface="Hind Madurai"/>
                <a:sym typeface="Hind Madurai"/>
              </a:rPr>
              <a:t>upgraded</a:t>
            </a:r>
            <a:r>
              <a:rPr lang="en-US" sz="3500">
                <a:solidFill>
                  <a:schemeClr val="dk1"/>
                </a:solidFill>
                <a:latin typeface="Hind Madurai"/>
                <a:ea typeface="Hind Madurai"/>
                <a:cs typeface="Hind Madurai"/>
                <a:sym typeface="Hind Madurai"/>
              </a:rPr>
              <a:t> nut butter </a:t>
            </a:r>
            <a:endParaRPr sz="3500">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Nourishing and sustaining </a:t>
            </a:r>
            <a:endParaRPr sz="3500">
              <a:solidFill>
                <a:schemeClr val="dk1"/>
              </a:solidFill>
              <a:latin typeface="Hind Madurai"/>
              <a:ea typeface="Hind Madurai"/>
              <a:cs typeface="Hind Madurai"/>
              <a:sym typeface="Hind Madurai"/>
            </a:endParaRPr>
          </a:p>
          <a:p>
            <a:pPr marL="457200" lvl="0"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Inspires positive change through health</a:t>
            </a:r>
            <a:endParaRPr sz="3500">
              <a:solidFill>
                <a:schemeClr val="dk1"/>
              </a:solidFill>
              <a:latin typeface="Hind Madurai"/>
              <a:ea typeface="Hind Madurai"/>
              <a:cs typeface="Hind Madurai"/>
              <a:sym typeface="Hind Madurai"/>
            </a:endParaRPr>
          </a:p>
          <a:p>
            <a:pPr marL="457200" lvl="0"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Archetype: </a:t>
            </a:r>
            <a:r>
              <a:rPr lang="en-US" sz="3500" b="1">
                <a:solidFill>
                  <a:schemeClr val="dk1"/>
                </a:solidFill>
                <a:latin typeface="Hind Madurai"/>
                <a:ea typeface="Hind Madurai"/>
                <a:cs typeface="Hind Madurai"/>
                <a:sym typeface="Hind Madurai"/>
              </a:rPr>
              <a:t>Magician</a:t>
            </a:r>
            <a:endParaRPr sz="3500" b="1">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Transformative</a:t>
            </a:r>
            <a:endParaRPr sz="3500">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Reinformed</a:t>
            </a:r>
            <a:endParaRPr sz="3500">
              <a:solidFill>
                <a:schemeClr val="dk1"/>
              </a:solidFill>
              <a:latin typeface="Hind Madurai"/>
              <a:ea typeface="Hind Madurai"/>
              <a:cs typeface="Hind Madurai"/>
              <a:sym typeface="Hind Madurai"/>
            </a:endParaRPr>
          </a:p>
          <a:p>
            <a:pPr marL="914400" lvl="1" indent="-450850" algn="l" rtl="0">
              <a:lnSpc>
                <a:spcPct val="15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Visionary</a:t>
            </a:r>
            <a:endParaRPr sz="3500">
              <a:solidFill>
                <a:schemeClr val="dk1"/>
              </a:solidFill>
              <a:latin typeface="Hind Madurai"/>
              <a:ea typeface="Hind Madurai"/>
              <a:cs typeface="Hind Madurai"/>
              <a:sym typeface="Hind Madurai"/>
            </a:endParaRPr>
          </a:p>
          <a:p>
            <a:pPr marL="0" lvl="0" indent="0" algn="l" rtl="0">
              <a:lnSpc>
                <a:spcPct val="115000"/>
              </a:lnSpc>
              <a:spcBef>
                <a:spcPts val="0"/>
              </a:spcBef>
              <a:spcAft>
                <a:spcPts val="0"/>
              </a:spcAft>
              <a:buNone/>
            </a:pPr>
            <a:endParaRPr sz="3500">
              <a:solidFill>
                <a:schemeClr val="dk1"/>
              </a:solidFill>
              <a:latin typeface="Hind Madurai"/>
              <a:ea typeface="Hind Madurai"/>
              <a:cs typeface="Hind Madurai"/>
              <a:sym typeface="Hind Madurai"/>
            </a:endParaRPr>
          </a:p>
        </p:txBody>
      </p:sp>
      <p:pic>
        <p:nvPicPr>
          <p:cNvPr id="347" name="Google Shape;347;p34"/>
          <p:cNvPicPr preferRelativeResize="0"/>
          <p:nvPr/>
        </p:nvPicPr>
        <p:blipFill>
          <a:blip r:embed="rId3">
            <a:alphaModFix/>
          </a:blip>
          <a:stretch>
            <a:fillRect/>
          </a:stretch>
        </p:blipFill>
        <p:spPr>
          <a:xfrm>
            <a:off x="10508975" y="2102475"/>
            <a:ext cx="6414109" cy="6351225"/>
          </a:xfrm>
          <a:prstGeom prst="rect">
            <a:avLst/>
          </a:prstGeom>
          <a:noFill/>
          <a:ln>
            <a:noFill/>
          </a:ln>
        </p:spPr>
      </p:pic>
      <p:sp>
        <p:nvSpPr>
          <p:cNvPr id="348" name="Google Shape;348;p34"/>
          <p:cNvSpPr txBox="1"/>
          <p:nvPr/>
        </p:nvSpPr>
        <p:spPr>
          <a:xfrm>
            <a:off x="600476" y="1798675"/>
            <a:ext cx="8460300" cy="1068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US" sz="3600" b="1">
                <a:solidFill>
                  <a:schemeClr val="dk1"/>
                </a:solidFill>
                <a:latin typeface="Hind Madurai"/>
                <a:ea typeface="Hind Madurai"/>
                <a:cs typeface="Hind Madurai"/>
                <a:sym typeface="Hind Madurai"/>
              </a:rPr>
              <a:t>“Lets live bold and make a difference”</a:t>
            </a:r>
            <a:endParaRPr sz="3600" b="1">
              <a:solidFill>
                <a:schemeClr val="dk1"/>
              </a:solidFill>
              <a:latin typeface="Hind Madurai"/>
              <a:ea typeface="Hind Madurai"/>
              <a:cs typeface="Hind Madurai"/>
              <a:sym typeface="Hind Madurai"/>
            </a:endParaRPr>
          </a:p>
          <a:p>
            <a:pPr marL="12700" lvl="0" indent="0" algn="l" rtl="0">
              <a:lnSpc>
                <a:spcPct val="115000"/>
              </a:lnSpc>
              <a:spcBef>
                <a:spcPts val="0"/>
              </a:spcBef>
              <a:spcAft>
                <a:spcPts val="0"/>
              </a:spcAft>
              <a:buNone/>
            </a:pPr>
            <a:endParaRPr sz="2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352"/>
        <p:cNvGrpSpPr/>
        <p:nvPr/>
      </p:nvGrpSpPr>
      <p:grpSpPr>
        <a:xfrm>
          <a:off x="0" y="0"/>
          <a:ext cx="0" cy="0"/>
          <a:chOff x="0" y="0"/>
          <a:chExt cx="0" cy="0"/>
        </a:xfrm>
      </p:grpSpPr>
      <p:sp>
        <p:nvSpPr>
          <p:cNvPr id="353" name="Google Shape;353;p35"/>
          <p:cNvSpPr/>
          <p:nvPr/>
        </p:nvSpPr>
        <p:spPr>
          <a:xfrm flipH="1">
            <a:off x="12424091" y="5127951"/>
            <a:ext cx="6317879" cy="6317879"/>
          </a:xfrm>
          <a:custGeom>
            <a:avLst/>
            <a:gdLst/>
            <a:ahLst/>
            <a:cxnLst/>
            <a:rect l="l" t="t" r="r" b="b"/>
            <a:pathLst>
              <a:path w="6317879" h="6317879" extrusionOk="0">
                <a:moveTo>
                  <a:pt x="6317880" y="0"/>
                </a:moveTo>
                <a:lnTo>
                  <a:pt x="0" y="0"/>
                </a:lnTo>
                <a:lnTo>
                  <a:pt x="0" y="6317880"/>
                </a:lnTo>
                <a:lnTo>
                  <a:pt x="6317880" y="6317880"/>
                </a:lnTo>
                <a:lnTo>
                  <a:pt x="6317880" y="0"/>
                </a:lnTo>
                <a:close/>
              </a:path>
            </a:pathLst>
          </a:custGeom>
          <a:blipFill rotWithShape="1">
            <a:blip r:embed="rId3">
              <a:alphaModFix/>
            </a:blip>
            <a:stretch>
              <a:fillRect/>
            </a:stretch>
          </a:blipFill>
          <a:ln>
            <a:noFill/>
          </a:ln>
        </p:spPr>
        <p:txBody>
          <a:bodyPr/>
          <a:lstStyle/>
          <a:p>
            <a:endParaRPr lang="en-US"/>
          </a:p>
        </p:txBody>
      </p:sp>
      <p:sp>
        <p:nvSpPr>
          <p:cNvPr id="354" name="Google Shape;354;p35"/>
          <p:cNvSpPr/>
          <p:nvPr/>
        </p:nvSpPr>
        <p:spPr>
          <a:xfrm>
            <a:off x="6133624" y="5127951"/>
            <a:ext cx="6317879" cy="6317879"/>
          </a:xfrm>
          <a:custGeom>
            <a:avLst/>
            <a:gdLst/>
            <a:ahLst/>
            <a:cxnLst/>
            <a:rect l="l" t="t" r="r" b="b"/>
            <a:pathLst>
              <a:path w="6317879" h="6317879" extrusionOk="0">
                <a:moveTo>
                  <a:pt x="0" y="0"/>
                </a:moveTo>
                <a:lnTo>
                  <a:pt x="6317879" y="0"/>
                </a:lnTo>
                <a:lnTo>
                  <a:pt x="6317879" y="6317880"/>
                </a:lnTo>
                <a:lnTo>
                  <a:pt x="0" y="6317880"/>
                </a:lnTo>
                <a:lnTo>
                  <a:pt x="0" y="0"/>
                </a:lnTo>
                <a:close/>
              </a:path>
            </a:pathLst>
          </a:custGeom>
          <a:blipFill rotWithShape="1">
            <a:blip r:embed="rId3">
              <a:alphaModFix/>
            </a:blip>
            <a:stretch>
              <a:fillRect/>
            </a:stretch>
          </a:blipFill>
          <a:ln>
            <a:noFill/>
          </a:ln>
        </p:spPr>
        <p:txBody>
          <a:bodyPr/>
          <a:lstStyle/>
          <a:p>
            <a:endParaRPr lang="en-US"/>
          </a:p>
        </p:txBody>
      </p:sp>
      <p:sp>
        <p:nvSpPr>
          <p:cNvPr id="355" name="Google Shape;355;p35"/>
          <p:cNvSpPr/>
          <p:nvPr/>
        </p:nvSpPr>
        <p:spPr>
          <a:xfrm rot="10800000">
            <a:off x="12424091" y="-1158831"/>
            <a:ext cx="6317879" cy="6317879"/>
          </a:xfrm>
          <a:custGeom>
            <a:avLst/>
            <a:gdLst/>
            <a:ahLst/>
            <a:cxnLst/>
            <a:rect l="l" t="t" r="r" b="b"/>
            <a:pathLst>
              <a:path w="6317879" h="6317879" extrusionOk="0">
                <a:moveTo>
                  <a:pt x="0" y="0"/>
                </a:moveTo>
                <a:lnTo>
                  <a:pt x="6317880" y="0"/>
                </a:lnTo>
                <a:lnTo>
                  <a:pt x="6317880" y="6317880"/>
                </a:lnTo>
                <a:lnTo>
                  <a:pt x="0" y="6317880"/>
                </a:lnTo>
                <a:lnTo>
                  <a:pt x="0" y="0"/>
                </a:lnTo>
                <a:close/>
              </a:path>
            </a:pathLst>
          </a:custGeom>
          <a:blipFill rotWithShape="1">
            <a:blip r:embed="rId3">
              <a:alphaModFix/>
            </a:blip>
            <a:stretch>
              <a:fillRect/>
            </a:stretch>
          </a:blipFill>
          <a:ln>
            <a:noFill/>
          </a:ln>
        </p:spPr>
        <p:txBody>
          <a:bodyPr/>
          <a:lstStyle/>
          <a:p>
            <a:endParaRPr lang="en-US"/>
          </a:p>
        </p:txBody>
      </p:sp>
      <p:sp>
        <p:nvSpPr>
          <p:cNvPr id="356" name="Google Shape;356;p35"/>
          <p:cNvSpPr/>
          <p:nvPr/>
        </p:nvSpPr>
        <p:spPr>
          <a:xfrm rot="10800000" flipH="1">
            <a:off x="6133624" y="-1158831"/>
            <a:ext cx="6317879" cy="6317879"/>
          </a:xfrm>
          <a:custGeom>
            <a:avLst/>
            <a:gdLst/>
            <a:ahLst/>
            <a:cxnLst/>
            <a:rect l="l" t="t" r="r" b="b"/>
            <a:pathLst>
              <a:path w="6317879" h="6317879" extrusionOk="0">
                <a:moveTo>
                  <a:pt x="6317879" y="0"/>
                </a:moveTo>
                <a:lnTo>
                  <a:pt x="0" y="0"/>
                </a:lnTo>
                <a:lnTo>
                  <a:pt x="0" y="6317880"/>
                </a:lnTo>
                <a:lnTo>
                  <a:pt x="6317879" y="6317880"/>
                </a:lnTo>
                <a:lnTo>
                  <a:pt x="6317879" y="0"/>
                </a:lnTo>
                <a:close/>
              </a:path>
            </a:pathLst>
          </a:custGeom>
          <a:blipFill rotWithShape="1">
            <a:blip r:embed="rId3">
              <a:alphaModFix/>
            </a:blip>
            <a:stretch>
              <a:fillRect/>
            </a:stretch>
          </a:blipFill>
          <a:ln>
            <a:noFill/>
          </a:ln>
        </p:spPr>
        <p:txBody>
          <a:bodyPr/>
          <a:lstStyle/>
          <a:p>
            <a:endParaRPr lang="en-US"/>
          </a:p>
        </p:txBody>
      </p:sp>
      <p:sp>
        <p:nvSpPr>
          <p:cNvPr id="357" name="Google Shape;357;p35"/>
          <p:cNvSpPr txBox="1"/>
          <p:nvPr/>
        </p:nvSpPr>
        <p:spPr>
          <a:xfrm>
            <a:off x="7705728" y="3146843"/>
            <a:ext cx="3976200" cy="49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DF540F"/>
                </a:solidFill>
                <a:latin typeface="Hind Madurai SemiBold"/>
                <a:ea typeface="Hind Madurai SemiBold"/>
                <a:cs typeface="Hind Madurai SemiBold"/>
                <a:sym typeface="Hind Madurai SemiBold"/>
              </a:rPr>
              <a:t>Jester</a:t>
            </a:r>
            <a:endParaRPr/>
          </a:p>
        </p:txBody>
      </p:sp>
      <p:sp>
        <p:nvSpPr>
          <p:cNvPr id="358" name="Google Shape;358;p35"/>
          <p:cNvSpPr txBox="1"/>
          <p:nvPr/>
        </p:nvSpPr>
        <p:spPr>
          <a:xfrm>
            <a:off x="7850578" y="8207758"/>
            <a:ext cx="3976200" cy="49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DF540F"/>
                </a:solidFill>
                <a:latin typeface="Hind Madurai SemiBold"/>
                <a:ea typeface="Hind Madurai SemiBold"/>
                <a:cs typeface="Hind Madurai SemiBold"/>
                <a:sym typeface="Hind Madurai SemiBold"/>
              </a:rPr>
              <a:t>Innocent</a:t>
            </a:r>
            <a:endParaRPr/>
          </a:p>
        </p:txBody>
      </p:sp>
      <p:sp>
        <p:nvSpPr>
          <p:cNvPr id="359" name="Google Shape;359;p35"/>
          <p:cNvSpPr txBox="1"/>
          <p:nvPr/>
        </p:nvSpPr>
        <p:spPr>
          <a:xfrm>
            <a:off x="13352415" y="3146843"/>
            <a:ext cx="3976200" cy="49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DF540F"/>
                </a:solidFill>
                <a:latin typeface="Hind Madurai SemiBold"/>
                <a:ea typeface="Hind Madurai SemiBold"/>
                <a:cs typeface="Hind Madurai SemiBold"/>
                <a:sym typeface="Hind Madurai SemiBold"/>
              </a:rPr>
              <a:t>Magician</a:t>
            </a:r>
            <a:endParaRPr/>
          </a:p>
        </p:txBody>
      </p:sp>
      <p:sp>
        <p:nvSpPr>
          <p:cNvPr id="360" name="Google Shape;360;p35"/>
          <p:cNvSpPr txBox="1"/>
          <p:nvPr/>
        </p:nvSpPr>
        <p:spPr>
          <a:xfrm>
            <a:off x="309700" y="914800"/>
            <a:ext cx="6318000" cy="4155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9999">
                <a:solidFill>
                  <a:srgbClr val="DF540F"/>
                </a:solidFill>
                <a:latin typeface="Forum"/>
                <a:ea typeface="Forum"/>
                <a:cs typeface="Forum"/>
                <a:sym typeface="Forum"/>
              </a:rPr>
              <a:t>Competitive Positioning</a:t>
            </a:r>
            <a:endParaRPr sz="9999">
              <a:solidFill>
                <a:srgbClr val="DF540F"/>
              </a:solidFill>
              <a:latin typeface="Forum"/>
              <a:ea typeface="Forum"/>
              <a:cs typeface="Forum"/>
              <a:sym typeface="Forum"/>
            </a:endParaRPr>
          </a:p>
          <a:p>
            <a:pPr marL="0" marR="0" lvl="0" indent="0" algn="l" rtl="0">
              <a:lnSpc>
                <a:spcPct val="90000"/>
              </a:lnSpc>
              <a:spcBef>
                <a:spcPts val="0"/>
              </a:spcBef>
              <a:spcAft>
                <a:spcPts val="0"/>
              </a:spcAft>
              <a:buNone/>
            </a:pPr>
            <a:r>
              <a:rPr lang="en-US" sz="9999">
                <a:solidFill>
                  <a:srgbClr val="DF540F"/>
                </a:solidFill>
                <a:latin typeface="Forum"/>
                <a:ea typeface="Forum"/>
                <a:cs typeface="Forum"/>
                <a:sym typeface="Forum"/>
              </a:rPr>
              <a:t>Recap</a:t>
            </a:r>
            <a:endParaRPr sz="9999">
              <a:solidFill>
                <a:srgbClr val="DF540F"/>
              </a:solidFill>
              <a:latin typeface="Forum"/>
              <a:ea typeface="Forum"/>
              <a:cs typeface="Forum"/>
              <a:sym typeface="Forum"/>
            </a:endParaRPr>
          </a:p>
        </p:txBody>
      </p:sp>
      <p:pic>
        <p:nvPicPr>
          <p:cNvPr id="361" name="Google Shape;361;p35"/>
          <p:cNvPicPr preferRelativeResize="0"/>
          <p:nvPr/>
        </p:nvPicPr>
        <p:blipFill>
          <a:blip r:embed="rId4">
            <a:alphaModFix/>
          </a:blip>
          <a:stretch>
            <a:fillRect/>
          </a:stretch>
        </p:blipFill>
        <p:spPr>
          <a:xfrm>
            <a:off x="8097075" y="243475"/>
            <a:ext cx="3193699" cy="2857526"/>
          </a:xfrm>
          <a:prstGeom prst="rect">
            <a:avLst/>
          </a:prstGeom>
          <a:noFill/>
          <a:ln>
            <a:noFill/>
          </a:ln>
        </p:spPr>
      </p:pic>
      <p:pic>
        <p:nvPicPr>
          <p:cNvPr id="362" name="Google Shape;362;p35"/>
          <p:cNvPicPr preferRelativeResize="0"/>
          <p:nvPr/>
        </p:nvPicPr>
        <p:blipFill>
          <a:blip r:embed="rId5">
            <a:alphaModFix/>
          </a:blip>
          <a:stretch>
            <a:fillRect/>
          </a:stretch>
        </p:blipFill>
        <p:spPr>
          <a:xfrm>
            <a:off x="8046200" y="5013000"/>
            <a:ext cx="3584952" cy="3584952"/>
          </a:xfrm>
          <a:prstGeom prst="rect">
            <a:avLst/>
          </a:prstGeom>
          <a:noFill/>
          <a:ln>
            <a:noFill/>
          </a:ln>
        </p:spPr>
      </p:pic>
      <p:pic>
        <p:nvPicPr>
          <p:cNvPr id="363" name="Google Shape;363;p35"/>
          <p:cNvPicPr preferRelativeResize="0"/>
          <p:nvPr/>
        </p:nvPicPr>
        <p:blipFill>
          <a:blip r:embed="rId6">
            <a:alphaModFix/>
          </a:blip>
          <a:stretch>
            <a:fillRect/>
          </a:stretch>
        </p:blipFill>
        <p:spPr>
          <a:xfrm>
            <a:off x="13548050" y="-240800"/>
            <a:ext cx="3584949" cy="3389325"/>
          </a:xfrm>
          <a:prstGeom prst="rect">
            <a:avLst/>
          </a:prstGeom>
          <a:noFill/>
          <a:ln>
            <a:noFill/>
          </a:ln>
        </p:spPr>
      </p:pic>
      <p:pic>
        <p:nvPicPr>
          <p:cNvPr id="364" name="Google Shape;364;p35"/>
          <p:cNvPicPr preferRelativeResize="0"/>
          <p:nvPr/>
        </p:nvPicPr>
        <p:blipFill>
          <a:blip r:embed="rId7">
            <a:alphaModFix/>
          </a:blip>
          <a:stretch>
            <a:fillRect/>
          </a:stretch>
        </p:blipFill>
        <p:spPr>
          <a:xfrm>
            <a:off x="13593250" y="4965475"/>
            <a:ext cx="3494576" cy="3242276"/>
          </a:xfrm>
          <a:prstGeom prst="rect">
            <a:avLst/>
          </a:prstGeom>
          <a:noFill/>
          <a:ln>
            <a:noFill/>
          </a:ln>
        </p:spPr>
      </p:pic>
      <p:sp>
        <p:nvSpPr>
          <p:cNvPr id="365" name="Google Shape;365;p35"/>
          <p:cNvSpPr txBox="1"/>
          <p:nvPr/>
        </p:nvSpPr>
        <p:spPr>
          <a:xfrm>
            <a:off x="13207740" y="8207743"/>
            <a:ext cx="3976200" cy="49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DF540F"/>
                </a:solidFill>
                <a:latin typeface="Hind Madurai SemiBold"/>
                <a:ea typeface="Hind Madurai SemiBold"/>
                <a:cs typeface="Hind Madurai SemiBold"/>
                <a:sym typeface="Hind Madurai SemiBold"/>
              </a:rPr>
              <a:t>Caregiver</a:t>
            </a:r>
            <a:endParaRPr/>
          </a:p>
        </p:txBody>
      </p:sp>
      <p:sp>
        <p:nvSpPr>
          <p:cNvPr id="366" name="Google Shape;366;p35"/>
          <p:cNvSpPr txBox="1"/>
          <p:nvPr/>
        </p:nvSpPr>
        <p:spPr>
          <a:xfrm>
            <a:off x="7705825" y="8744524"/>
            <a:ext cx="4265700" cy="1132800"/>
          </a:xfrm>
          <a:prstGeom prst="rect">
            <a:avLst/>
          </a:prstGeom>
          <a:noFill/>
          <a:ln>
            <a:noFill/>
          </a:ln>
        </p:spPr>
        <p:txBody>
          <a:bodyPr spcFirstLastPara="1" wrap="square" lIns="0" tIns="0" rIns="0" bIns="0" anchor="t" anchorCtr="0">
            <a:spAutoFit/>
          </a:bodyPr>
          <a:lstStyle/>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Simple</a:t>
            </a:r>
            <a:endParaRPr sz="2300">
              <a:latin typeface="Hind Madurai"/>
              <a:ea typeface="Hind Madurai"/>
              <a:cs typeface="Hind Madurai"/>
              <a:sym typeface="Hind Madurai"/>
            </a:endParaRPr>
          </a:p>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Honest ingredients</a:t>
            </a:r>
            <a:endParaRPr sz="2300">
              <a:latin typeface="Hind Madurai"/>
              <a:ea typeface="Hind Madurai"/>
              <a:cs typeface="Hind Madurai"/>
              <a:sym typeface="Hind Madurai"/>
            </a:endParaRPr>
          </a:p>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Upgraded classic</a:t>
            </a:r>
            <a:endParaRPr sz="2300">
              <a:latin typeface="Hind Madurai"/>
              <a:ea typeface="Hind Madurai"/>
              <a:cs typeface="Hind Madurai"/>
              <a:sym typeface="Hind Madurai"/>
            </a:endParaRPr>
          </a:p>
        </p:txBody>
      </p:sp>
      <p:sp>
        <p:nvSpPr>
          <p:cNvPr id="367" name="Google Shape;367;p35"/>
          <p:cNvSpPr txBox="1"/>
          <p:nvPr/>
        </p:nvSpPr>
        <p:spPr>
          <a:xfrm>
            <a:off x="7561075" y="3759824"/>
            <a:ext cx="4265700" cy="1132800"/>
          </a:xfrm>
          <a:prstGeom prst="rect">
            <a:avLst/>
          </a:prstGeom>
          <a:noFill/>
          <a:ln>
            <a:noFill/>
          </a:ln>
        </p:spPr>
        <p:txBody>
          <a:bodyPr spcFirstLastPara="1" wrap="square" lIns="0" tIns="0" rIns="0" bIns="0" anchor="t" anchorCtr="0">
            <a:spAutoFit/>
          </a:bodyPr>
          <a:lstStyle/>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Enjoyment, fun</a:t>
            </a:r>
            <a:endParaRPr sz="2300">
              <a:latin typeface="Hind Madurai"/>
              <a:ea typeface="Hind Madurai"/>
              <a:cs typeface="Hind Madurai"/>
              <a:sym typeface="Hind Madurai"/>
            </a:endParaRPr>
          </a:p>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Family friendly</a:t>
            </a:r>
            <a:endParaRPr sz="2300">
              <a:latin typeface="Hind Madurai"/>
              <a:ea typeface="Hind Madurai"/>
              <a:cs typeface="Hind Madurai"/>
              <a:sym typeface="Hind Madurai"/>
            </a:endParaRPr>
          </a:p>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Happy</a:t>
            </a:r>
            <a:endParaRPr sz="2300">
              <a:latin typeface="Hind Madurai"/>
              <a:ea typeface="Hind Madurai"/>
              <a:cs typeface="Hind Madurai"/>
              <a:sym typeface="Hind Madurai"/>
            </a:endParaRPr>
          </a:p>
        </p:txBody>
      </p:sp>
      <p:sp>
        <p:nvSpPr>
          <p:cNvPr id="368" name="Google Shape;368;p35"/>
          <p:cNvSpPr txBox="1"/>
          <p:nvPr/>
        </p:nvSpPr>
        <p:spPr>
          <a:xfrm>
            <a:off x="13207688" y="3736061"/>
            <a:ext cx="4265700" cy="1132800"/>
          </a:xfrm>
          <a:prstGeom prst="rect">
            <a:avLst/>
          </a:prstGeom>
          <a:noFill/>
          <a:ln>
            <a:noFill/>
          </a:ln>
        </p:spPr>
        <p:txBody>
          <a:bodyPr spcFirstLastPara="1" wrap="square" lIns="0" tIns="0" rIns="0" bIns="0" anchor="t" anchorCtr="0">
            <a:spAutoFit/>
          </a:bodyPr>
          <a:lstStyle/>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Positive change</a:t>
            </a:r>
            <a:endParaRPr sz="2300">
              <a:latin typeface="Hind Madurai"/>
              <a:ea typeface="Hind Madurai"/>
              <a:cs typeface="Hind Madurai"/>
              <a:sym typeface="Hind Madurai"/>
            </a:endParaRPr>
          </a:p>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Transformative</a:t>
            </a:r>
            <a:endParaRPr sz="2300">
              <a:latin typeface="Hind Madurai"/>
              <a:ea typeface="Hind Madurai"/>
              <a:cs typeface="Hind Madurai"/>
              <a:sym typeface="Hind Madurai"/>
            </a:endParaRPr>
          </a:p>
          <a:p>
            <a:pPr marL="457200" marR="0" lvl="0" indent="-374650" algn="ctr" rtl="0">
              <a:lnSpc>
                <a:spcPct val="110000"/>
              </a:lnSpc>
              <a:spcBef>
                <a:spcPts val="0"/>
              </a:spcBef>
              <a:spcAft>
                <a:spcPts val="0"/>
              </a:spcAft>
              <a:buSzPts val="2300"/>
              <a:buFont typeface="Hind Madurai"/>
              <a:buChar char="●"/>
            </a:pPr>
            <a:r>
              <a:rPr lang="en-US" sz="2300">
                <a:latin typeface="Hind Madurai"/>
                <a:ea typeface="Hind Madurai"/>
                <a:cs typeface="Hind Madurai"/>
                <a:sym typeface="Hind Madurai"/>
              </a:rPr>
              <a:t>Nutrition focused</a:t>
            </a:r>
            <a:endParaRPr sz="2300">
              <a:latin typeface="Hind Madurai"/>
              <a:ea typeface="Hind Madurai"/>
              <a:cs typeface="Hind Madurai"/>
              <a:sym typeface="Hind Madurai"/>
            </a:endParaRPr>
          </a:p>
        </p:txBody>
      </p:sp>
      <p:sp>
        <p:nvSpPr>
          <p:cNvPr id="369" name="Google Shape;369;p35"/>
          <p:cNvSpPr txBox="1"/>
          <p:nvPr/>
        </p:nvSpPr>
        <p:spPr>
          <a:xfrm>
            <a:off x="12983640" y="8744518"/>
            <a:ext cx="3976200" cy="1203600"/>
          </a:xfrm>
          <a:prstGeom prst="rect">
            <a:avLst/>
          </a:prstGeom>
          <a:noFill/>
          <a:ln>
            <a:noFill/>
          </a:ln>
        </p:spPr>
        <p:txBody>
          <a:bodyPr spcFirstLastPara="1" wrap="square" lIns="0" tIns="0" rIns="0" bIns="0" anchor="t" anchorCtr="0">
            <a:spAutoFit/>
          </a:bodyPr>
          <a:lstStyle/>
          <a:p>
            <a:pPr marL="457200" marR="0" lvl="0" indent="-374650" algn="ctr" rtl="0">
              <a:lnSpc>
                <a:spcPct val="120000"/>
              </a:lnSpc>
              <a:spcBef>
                <a:spcPts val="0"/>
              </a:spcBef>
              <a:spcAft>
                <a:spcPts val="0"/>
              </a:spcAft>
              <a:buClr>
                <a:srgbClr val="DF540F"/>
              </a:buClr>
              <a:buSzPts val="2300"/>
              <a:buFont typeface="Hind Madurai SemiBold"/>
              <a:buChar char="●"/>
            </a:pPr>
            <a:r>
              <a:rPr lang="en-US" sz="2300" b="1">
                <a:solidFill>
                  <a:srgbClr val="DF540F"/>
                </a:solidFill>
                <a:latin typeface="Hind Madurai SemiBold"/>
                <a:ea typeface="Hind Madurai SemiBold"/>
                <a:cs typeface="Hind Madurai SemiBold"/>
                <a:sym typeface="Hind Madurai SemiBold"/>
              </a:rPr>
              <a:t>Made by hand</a:t>
            </a:r>
            <a:endParaRPr sz="2300" b="1">
              <a:solidFill>
                <a:srgbClr val="DF540F"/>
              </a:solidFill>
              <a:latin typeface="Hind Madurai SemiBold"/>
              <a:ea typeface="Hind Madurai SemiBold"/>
              <a:cs typeface="Hind Madurai SemiBold"/>
              <a:sym typeface="Hind Madurai SemiBold"/>
            </a:endParaRPr>
          </a:p>
          <a:p>
            <a:pPr marL="457200" marR="0" lvl="0" indent="-374650" algn="ctr" rtl="0">
              <a:lnSpc>
                <a:spcPct val="120000"/>
              </a:lnSpc>
              <a:spcBef>
                <a:spcPts val="0"/>
              </a:spcBef>
              <a:spcAft>
                <a:spcPts val="0"/>
              </a:spcAft>
              <a:buClr>
                <a:srgbClr val="DF540F"/>
              </a:buClr>
              <a:buSzPts val="2300"/>
              <a:buFont typeface="Hind Madurai SemiBold"/>
              <a:buChar char="●"/>
            </a:pPr>
            <a:r>
              <a:rPr lang="en-US" sz="2300" b="1">
                <a:solidFill>
                  <a:srgbClr val="DF540F"/>
                </a:solidFill>
                <a:latin typeface="Hind Madurai SemiBold"/>
                <a:ea typeface="Hind Madurai SemiBold"/>
                <a:cs typeface="Hind Madurai SemiBold"/>
                <a:sym typeface="Hind Madurai SemiBold"/>
              </a:rPr>
              <a:t>Service to others</a:t>
            </a:r>
            <a:endParaRPr sz="2300" b="1">
              <a:solidFill>
                <a:srgbClr val="DF540F"/>
              </a:solidFill>
              <a:latin typeface="Hind Madurai SemiBold"/>
              <a:ea typeface="Hind Madurai SemiBold"/>
              <a:cs typeface="Hind Madurai SemiBold"/>
              <a:sym typeface="Hind Madurai SemiBold"/>
            </a:endParaRPr>
          </a:p>
          <a:p>
            <a:pPr marL="457200" marR="0" lvl="0" indent="-374650" algn="ctr" rtl="0">
              <a:lnSpc>
                <a:spcPct val="120000"/>
              </a:lnSpc>
              <a:spcBef>
                <a:spcPts val="0"/>
              </a:spcBef>
              <a:spcAft>
                <a:spcPts val="0"/>
              </a:spcAft>
              <a:buClr>
                <a:srgbClr val="DF540F"/>
              </a:buClr>
              <a:buSzPts val="2300"/>
              <a:buFont typeface="Hind Madurai SemiBold"/>
              <a:buChar char="●"/>
            </a:pPr>
            <a:r>
              <a:rPr lang="en-US" sz="2300" b="1">
                <a:solidFill>
                  <a:srgbClr val="DF540F"/>
                </a:solidFill>
                <a:latin typeface="Hind Madurai SemiBold"/>
                <a:ea typeface="Hind Madurai SemiBold"/>
                <a:cs typeface="Hind Madurai SemiBold"/>
                <a:sym typeface="Hind Madurai SemiBold"/>
              </a:rPr>
              <a:t>Nurturing</a:t>
            </a:r>
            <a:endParaRPr sz="2300" b="1">
              <a:solidFill>
                <a:srgbClr val="DF540F"/>
              </a:solidFill>
              <a:latin typeface="Hind Madurai SemiBold"/>
              <a:ea typeface="Hind Madurai SemiBold"/>
              <a:cs typeface="Hind Madurai SemiBold"/>
              <a:sym typeface="Hind Madurai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373"/>
        <p:cNvGrpSpPr/>
        <p:nvPr/>
      </p:nvGrpSpPr>
      <p:grpSpPr>
        <a:xfrm>
          <a:off x="0" y="0"/>
          <a:ext cx="0" cy="0"/>
          <a:chOff x="0" y="0"/>
          <a:chExt cx="0" cy="0"/>
        </a:xfrm>
      </p:grpSpPr>
      <p:sp>
        <p:nvSpPr>
          <p:cNvPr id="374" name="Google Shape;374;p36"/>
          <p:cNvSpPr txBox="1"/>
          <p:nvPr/>
        </p:nvSpPr>
        <p:spPr>
          <a:xfrm>
            <a:off x="879925" y="4954250"/>
            <a:ext cx="19598700" cy="6980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116">
                <a:solidFill>
                  <a:srgbClr val="F6E1D0"/>
                </a:solidFill>
                <a:latin typeface="Forum"/>
                <a:ea typeface="Forum"/>
                <a:cs typeface="Forum"/>
                <a:sym typeface="Forum"/>
              </a:rPr>
              <a:t>Recommended Positioning Strategies</a:t>
            </a:r>
            <a:endParaRPr sz="12000">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endParaRPr sz="15116">
              <a:solidFill>
                <a:srgbClr val="F6E1D0"/>
              </a:solidFill>
              <a:latin typeface="Forum"/>
              <a:ea typeface="Forum"/>
              <a:cs typeface="Forum"/>
              <a:sym typeface="Forum"/>
            </a:endParaRPr>
          </a:p>
        </p:txBody>
      </p:sp>
      <p:sp>
        <p:nvSpPr>
          <p:cNvPr id="375" name="Google Shape;375;p36"/>
          <p:cNvSpPr txBox="1"/>
          <p:nvPr/>
        </p:nvSpPr>
        <p:spPr>
          <a:xfrm>
            <a:off x="1028700" y="4563882"/>
            <a:ext cx="3372900" cy="215400"/>
          </a:xfrm>
          <a:prstGeom prst="rect">
            <a:avLst/>
          </a:prstGeom>
          <a:noFill/>
          <a:ln>
            <a:noFill/>
          </a:ln>
        </p:spPr>
        <p:txBody>
          <a:bodyPr spcFirstLastPara="1" wrap="square" lIns="0" tIns="0" rIns="0" bIns="0" anchor="t" anchorCtr="0">
            <a:spAutoFit/>
          </a:bodyPr>
          <a:lstStyle/>
          <a:p>
            <a:pPr marL="0" marR="0" lvl="0" indent="0" algn="l" rtl="0">
              <a:lnSpc>
                <a:spcPct val="119999"/>
              </a:lnSpc>
              <a:spcBef>
                <a:spcPts val="0"/>
              </a:spcBef>
              <a:spcAft>
                <a:spcPts val="0"/>
              </a:spcAft>
              <a:buNone/>
            </a:pPr>
            <a:endParaRPr/>
          </a:p>
        </p:txBody>
      </p:sp>
      <p:sp>
        <p:nvSpPr>
          <p:cNvPr id="376" name="Google Shape;376;p36"/>
          <p:cNvSpPr/>
          <p:nvPr/>
        </p:nvSpPr>
        <p:spPr>
          <a:xfrm rot="5400000">
            <a:off x="-2741252" y="-4434781"/>
            <a:ext cx="8823683" cy="8823683"/>
          </a:xfrm>
          <a:custGeom>
            <a:avLst/>
            <a:gdLst/>
            <a:ahLst/>
            <a:cxnLst/>
            <a:rect l="l" t="t" r="r" b="b"/>
            <a:pathLst>
              <a:path w="8823683" h="8823683" extrusionOk="0">
                <a:moveTo>
                  <a:pt x="0" y="0"/>
                </a:moveTo>
                <a:lnTo>
                  <a:pt x="8823683" y="0"/>
                </a:lnTo>
                <a:lnTo>
                  <a:pt x="8823683" y="8823683"/>
                </a:lnTo>
                <a:lnTo>
                  <a:pt x="0" y="8823683"/>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380"/>
        <p:cNvGrpSpPr/>
        <p:nvPr/>
      </p:nvGrpSpPr>
      <p:grpSpPr>
        <a:xfrm>
          <a:off x="0" y="0"/>
          <a:ext cx="0" cy="0"/>
          <a:chOff x="0" y="0"/>
          <a:chExt cx="0" cy="0"/>
        </a:xfrm>
      </p:grpSpPr>
      <p:pic>
        <p:nvPicPr>
          <p:cNvPr id="381" name="Google Shape;381;p37"/>
          <p:cNvPicPr preferRelativeResize="0"/>
          <p:nvPr/>
        </p:nvPicPr>
        <p:blipFill>
          <a:blip r:embed="rId3">
            <a:alphaModFix amt="39000"/>
          </a:blip>
          <a:stretch>
            <a:fillRect/>
          </a:stretch>
        </p:blipFill>
        <p:spPr>
          <a:xfrm>
            <a:off x="8973600" y="602350"/>
            <a:ext cx="8793575" cy="8793575"/>
          </a:xfrm>
          <a:prstGeom prst="rect">
            <a:avLst/>
          </a:prstGeom>
          <a:noFill/>
          <a:ln>
            <a:noFill/>
          </a:ln>
        </p:spPr>
      </p:pic>
      <p:sp>
        <p:nvSpPr>
          <p:cNvPr id="382" name="Google Shape;382;p37"/>
          <p:cNvSpPr/>
          <p:nvPr/>
        </p:nvSpPr>
        <p:spPr>
          <a:xfrm rot="5400000">
            <a:off x="1169935" y="-3585170"/>
            <a:ext cx="5335089" cy="10613042"/>
          </a:xfrm>
          <a:custGeom>
            <a:avLst/>
            <a:gdLst/>
            <a:ahLst/>
            <a:cxnLst/>
            <a:rect l="l" t="t" r="r" b="b"/>
            <a:pathLst>
              <a:path w="5335089" h="10613042" extrusionOk="0">
                <a:moveTo>
                  <a:pt x="0" y="0"/>
                </a:moveTo>
                <a:lnTo>
                  <a:pt x="5335089" y="0"/>
                </a:lnTo>
                <a:lnTo>
                  <a:pt x="5335089" y="10613042"/>
                </a:lnTo>
                <a:lnTo>
                  <a:pt x="0" y="10613042"/>
                </a:lnTo>
                <a:lnTo>
                  <a:pt x="0" y="0"/>
                </a:lnTo>
                <a:close/>
              </a:path>
            </a:pathLst>
          </a:custGeom>
          <a:blipFill rotWithShape="1">
            <a:blip r:embed="rId4">
              <a:alphaModFix/>
            </a:blip>
            <a:stretch>
              <a:fillRect/>
            </a:stretch>
          </a:blipFill>
          <a:ln>
            <a:noFill/>
          </a:ln>
        </p:spPr>
        <p:txBody>
          <a:bodyPr/>
          <a:lstStyle/>
          <a:p>
            <a:endParaRPr lang="en-US"/>
          </a:p>
        </p:txBody>
      </p:sp>
      <p:sp>
        <p:nvSpPr>
          <p:cNvPr id="383" name="Google Shape;383;p37"/>
          <p:cNvSpPr txBox="1"/>
          <p:nvPr/>
        </p:nvSpPr>
        <p:spPr>
          <a:xfrm>
            <a:off x="827000" y="4563875"/>
            <a:ext cx="14569800" cy="73353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Positioning 1</a:t>
            </a:r>
            <a:endParaRPr sz="15116">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r>
              <a:rPr lang="en-US" sz="12000">
                <a:solidFill>
                  <a:srgbClr val="F6E1D0"/>
                </a:solidFill>
                <a:latin typeface="Forum"/>
                <a:ea typeface="Forum"/>
                <a:cs typeface="Forum"/>
                <a:sym typeface="Forum"/>
              </a:rPr>
              <a:t>“Homemade”</a:t>
            </a:r>
            <a:endParaRPr sz="12000">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endParaRPr sz="15116">
              <a:solidFill>
                <a:srgbClr val="F6E1D0"/>
              </a:solidFill>
              <a:latin typeface="Forum"/>
              <a:ea typeface="Forum"/>
              <a:cs typeface="Forum"/>
              <a:sym typeface="Forum"/>
            </a:endParaRPr>
          </a:p>
        </p:txBody>
      </p:sp>
      <p:sp>
        <p:nvSpPr>
          <p:cNvPr id="384" name="Google Shape;384;p37"/>
          <p:cNvSpPr txBox="1"/>
          <p:nvPr/>
        </p:nvSpPr>
        <p:spPr>
          <a:xfrm>
            <a:off x="1028700" y="4563882"/>
            <a:ext cx="3372900" cy="215400"/>
          </a:xfrm>
          <a:prstGeom prst="rect">
            <a:avLst/>
          </a:prstGeom>
          <a:noFill/>
          <a:ln>
            <a:noFill/>
          </a:ln>
        </p:spPr>
        <p:txBody>
          <a:bodyPr spcFirstLastPara="1" wrap="square" lIns="0" tIns="0" rIns="0" bIns="0" anchor="t" anchorCtr="0">
            <a:spAutoFit/>
          </a:bodyPr>
          <a:lstStyle/>
          <a:p>
            <a:pPr marL="0" marR="0" lvl="0" indent="0" algn="l" rtl="0">
              <a:lnSpc>
                <a:spcPct val="119999"/>
              </a:lnSpc>
              <a:spcBef>
                <a:spcPts val="0"/>
              </a:spcBef>
              <a:spcAft>
                <a:spcPts val="0"/>
              </a:spcAft>
              <a:buNone/>
            </a:pPr>
            <a:endParaRPr/>
          </a:p>
        </p:txBody>
      </p:sp>
      <p:sp>
        <p:nvSpPr>
          <p:cNvPr id="385" name="Google Shape;385;p37"/>
          <p:cNvSpPr/>
          <p:nvPr/>
        </p:nvSpPr>
        <p:spPr>
          <a:xfrm rot="5400000">
            <a:off x="1895365" y="-2757236"/>
            <a:ext cx="4420460" cy="8793579"/>
          </a:xfrm>
          <a:custGeom>
            <a:avLst/>
            <a:gdLst/>
            <a:ahLst/>
            <a:cxnLst/>
            <a:rect l="l" t="t" r="r" b="b"/>
            <a:pathLst>
              <a:path w="4420460" h="8793579" extrusionOk="0">
                <a:moveTo>
                  <a:pt x="0" y="0"/>
                </a:moveTo>
                <a:lnTo>
                  <a:pt x="4420460" y="0"/>
                </a:lnTo>
                <a:lnTo>
                  <a:pt x="4420460" y="8793579"/>
                </a:lnTo>
                <a:lnTo>
                  <a:pt x="0" y="8793579"/>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389"/>
        <p:cNvGrpSpPr/>
        <p:nvPr/>
      </p:nvGrpSpPr>
      <p:grpSpPr>
        <a:xfrm>
          <a:off x="0" y="0"/>
          <a:ext cx="0" cy="0"/>
          <a:chOff x="0" y="0"/>
          <a:chExt cx="0" cy="0"/>
        </a:xfrm>
      </p:grpSpPr>
      <p:sp>
        <p:nvSpPr>
          <p:cNvPr id="390" name="Google Shape;390;p38"/>
          <p:cNvSpPr/>
          <p:nvPr/>
        </p:nvSpPr>
        <p:spPr>
          <a:xfrm>
            <a:off x="1210532" y="1200050"/>
            <a:ext cx="15864872" cy="7886445"/>
          </a:xfrm>
          <a:custGeom>
            <a:avLst/>
            <a:gdLst/>
            <a:ahLst/>
            <a:cxnLst/>
            <a:rect l="l" t="t" r="r" b="b"/>
            <a:pathLst>
              <a:path w="2095064" h="2104455" extrusionOk="0">
                <a:moveTo>
                  <a:pt x="1047532" y="0"/>
                </a:moveTo>
                <a:cubicBezTo>
                  <a:pt x="1626824" y="2591"/>
                  <a:pt x="2095064" y="472929"/>
                  <a:pt x="2095064" y="1052227"/>
                </a:cubicBezTo>
                <a:cubicBezTo>
                  <a:pt x="2095064" y="1631526"/>
                  <a:pt x="1626824" y="2101864"/>
                  <a:pt x="1047532" y="2104455"/>
                </a:cubicBezTo>
                <a:cubicBezTo>
                  <a:pt x="468240" y="2101864"/>
                  <a:pt x="0" y="1631526"/>
                  <a:pt x="0" y="1052227"/>
                </a:cubicBezTo>
                <a:cubicBezTo>
                  <a:pt x="0" y="472929"/>
                  <a:pt x="468240" y="2591"/>
                  <a:pt x="1047532" y="0"/>
                </a:cubicBezTo>
                <a:close/>
              </a:path>
            </a:pathLst>
          </a:custGeom>
          <a:solidFill>
            <a:srgbClr val="000000">
              <a:alpha val="0"/>
            </a:srgbClr>
          </a:solidFill>
          <a:ln w="28575" cap="flat" cmpd="sng">
            <a:solidFill>
              <a:srgbClr val="DF54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8"/>
          <p:cNvSpPr/>
          <p:nvPr/>
        </p:nvSpPr>
        <p:spPr>
          <a:xfrm>
            <a:off x="1701644" y="1597150"/>
            <a:ext cx="14884351" cy="7092294"/>
          </a:xfrm>
          <a:custGeom>
            <a:avLst/>
            <a:gdLst/>
            <a:ahLst/>
            <a:cxnLst/>
            <a:rect l="l" t="t" r="r" b="b"/>
            <a:pathLst>
              <a:path w="1884095" h="1892540" extrusionOk="0">
                <a:moveTo>
                  <a:pt x="942048" y="0"/>
                </a:moveTo>
                <a:cubicBezTo>
                  <a:pt x="1463006" y="2330"/>
                  <a:pt x="1884095" y="425306"/>
                  <a:pt x="1884095" y="946270"/>
                </a:cubicBezTo>
                <a:cubicBezTo>
                  <a:pt x="1884095" y="1467234"/>
                  <a:pt x="1463006" y="1890210"/>
                  <a:pt x="942048" y="1892540"/>
                </a:cubicBezTo>
                <a:cubicBezTo>
                  <a:pt x="421089" y="1890210"/>
                  <a:pt x="0" y="1467234"/>
                  <a:pt x="0" y="946270"/>
                </a:cubicBezTo>
                <a:cubicBezTo>
                  <a:pt x="0" y="425306"/>
                  <a:pt x="421089" y="2330"/>
                  <a:pt x="942048" y="0"/>
                </a:cubicBezTo>
                <a:close/>
              </a:path>
            </a:pathLst>
          </a:custGeom>
          <a:solidFill>
            <a:srgbClr val="000000">
              <a:alpha val="0"/>
            </a:srgbClr>
          </a:solidFill>
          <a:ln w="28575" cap="flat" cmpd="sng">
            <a:solidFill>
              <a:srgbClr val="DF54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8"/>
          <p:cNvSpPr/>
          <p:nvPr/>
        </p:nvSpPr>
        <p:spPr>
          <a:xfrm>
            <a:off x="2124919" y="1993800"/>
            <a:ext cx="14037057" cy="6297547"/>
          </a:xfrm>
          <a:custGeom>
            <a:avLst/>
            <a:gdLst/>
            <a:ahLst/>
            <a:cxnLst/>
            <a:rect l="l" t="t" r="r" b="b"/>
            <a:pathLst>
              <a:path w="1757378" h="1765255" extrusionOk="0">
                <a:moveTo>
                  <a:pt x="878689" y="0"/>
                </a:moveTo>
                <a:cubicBezTo>
                  <a:pt x="1364610" y="2173"/>
                  <a:pt x="1757378" y="396702"/>
                  <a:pt x="1757378" y="882627"/>
                </a:cubicBezTo>
                <a:cubicBezTo>
                  <a:pt x="1757378" y="1368553"/>
                  <a:pt x="1364610" y="1763082"/>
                  <a:pt x="878689" y="1765255"/>
                </a:cubicBezTo>
                <a:cubicBezTo>
                  <a:pt x="392768" y="1763082"/>
                  <a:pt x="0" y="1368553"/>
                  <a:pt x="0" y="882627"/>
                </a:cubicBezTo>
                <a:cubicBezTo>
                  <a:pt x="0" y="396702"/>
                  <a:pt x="392768" y="2173"/>
                  <a:pt x="878689" y="0"/>
                </a:cubicBezTo>
                <a:close/>
              </a:path>
            </a:pathLst>
          </a:custGeom>
          <a:solidFill>
            <a:srgbClr val="DF54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3" name="Google Shape;393;p38"/>
          <p:cNvCxnSpPr/>
          <p:nvPr/>
        </p:nvCxnSpPr>
        <p:spPr>
          <a:xfrm rot="10800000">
            <a:off x="-450797" y="5162550"/>
            <a:ext cx="1661400" cy="0"/>
          </a:xfrm>
          <a:prstGeom prst="straightConnector1">
            <a:avLst/>
          </a:prstGeom>
          <a:noFill/>
          <a:ln w="28575" cap="flat" cmpd="sng">
            <a:solidFill>
              <a:srgbClr val="DF540F"/>
            </a:solidFill>
            <a:prstDash val="solid"/>
            <a:round/>
            <a:headEnd type="none" w="sm" len="sm"/>
            <a:tailEnd type="none" w="sm" len="sm"/>
          </a:ln>
        </p:spPr>
      </p:cxnSp>
      <p:cxnSp>
        <p:nvCxnSpPr>
          <p:cNvPr id="394" name="Google Shape;394;p38"/>
          <p:cNvCxnSpPr/>
          <p:nvPr/>
        </p:nvCxnSpPr>
        <p:spPr>
          <a:xfrm rot="10800000">
            <a:off x="17077497" y="5162550"/>
            <a:ext cx="1661400" cy="0"/>
          </a:xfrm>
          <a:prstGeom prst="straightConnector1">
            <a:avLst/>
          </a:prstGeom>
          <a:noFill/>
          <a:ln w="28575" cap="flat" cmpd="sng">
            <a:solidFill>
              <a:srgbClr val="DF540F"/>
            </a:solidFill>
            <a:prstDash val="solid"/>
            <a:round/>
            <a:headEnd type="none" w="sm" len="sm"/>
            <a:tailEnd type="none" w="sm" len="sm"/>
          </a:ln>
        </p:spPr>
      </p:cxnSp>
      <p:sp>
        <p:nvSpPr>
          <p:cNvPr id="395" name="Google Shape;395;p38"/>
          <p:cNvSpPr txBox="1"/>
          <p:nvPr/>
        </p:nvSpPr>
        <p:spPr>
          <a:xfrm>
            <a:off x="2858900" y="3043928"/>
            <a:ext cx="12570300" cy="40251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US" sz="9999">
                <a:solidFill>
                  <a:srgbClr val="FFEED9"/>
                </a:solidFill>
                <a:latin typeface="Forum"/>
                <a:ea typeface="Forum"/>
                <a:cs typeface="Forum"/>
                <a:sym typeface="Forum"/>
              </a:rPr>
              <a:t>Caregiver</a:t>
            </a:r>
            <a:endParaRPr sz="9999">
              <a:solidFill>
                <a:srgbClr val="FFEED9"/>
              </a:solidFill>
              <a:latin typeface="Forum"/>
              <a:ea typeface="Forum"/>
              <a:cs typeface="Forum"/>
              <a:sym typeface="Forum"/>
            </a:endParaRPr>
          </a:p>
          <a:p>
            <a:pPr marL="0" lvl="0" indent="0" algn="ctr" rtl="0">
              <a:lnSpc>
                <a:spcPct val="90000"/>
              </a:lnSpc>
              <a:spcBef>
                <a:spcPts val="0"/>
              </a:spcBef>
              <a:spcAft>
                <a:spcPts val="0"/>
              </a:spcAft>
              <a:buNone/>
            </a:pPr>
            <a:r>
              <a:rPr lang="en-US" sz="4500">
                <a:solidFill>
                  <a:srgbClr val="FFEED9"/>
                </a:solidFill>
                <a:latin typeface="Forum"/>
                <a:ea typeface="Forum"/>
                <a:cs typeface="Forum"/>
                <a:sym typeface="Forum"/>
              </a:rPr>
              <a:t>Saratoga Peanut Butter is made with </a:t>
            </a:r>
            <a:r>
              <a:rPr lang="en-US" sz="4500" b="1">
                <a:solidFill>
                  <a:srgbClr val="FFEED9"/>
                </a:solidFill>
                <a:latin typeface="Forum"/>
                <a:ea typeface="Forum"/>
                <a:cs typeface="Forum"/>
                <a:sym typeface="Forum"/>
              </a:rPr>
              <a:t>care</a:t>
            </a:r>
            <a:r>
              <a:rPr lang="en-US" sz="4500">
                <a:solidFill>
                  <a:srgbClr val="FFEED9"/>
                </a:solidFill>
                <a:latin typeface="Forum"/>
                <a:ea typeface="Forum"/>
                <a:cs typeface="Forum"/>
                <a:sym typeface="Forum"/>
              </a:rPr>
              <a:t> and </a:t>
            </a:r>
            <a:r>
              <a:rPr lang="en-US" sz="4500" b="1">
                <a:solidFill>
                  <a:srgbClr val="FFEED9"/>
                </a:solidFill>
                <a:latin typeface="Forum"/>
                <a:ea typeface="Forum"/>
                <a:cs typeface="Forum"/>
                <a:sym typeface="Forum"/>
              </a:rPr>
              <a:t>intention</a:t>
            </a:r>
            <a:r>
              <a:rPr lang="en-US" sz="4500">
                <a:solidFill>
                  <a:srgbClr val="FFEED9"/>
                </a:solidFill>
                <a:latin typeface="Forum"/>
                <a:ea typeface="Forum"/>
                <a:cs typeface="Forum"/>
                <a:sym typeface="Forum"/>
              </a:rPr>
              <a:t>, every spoonful prompts you to </a:t>
            </a:r>
            <a:r>
              <a:rPr lang="en-US" sz="4500" b="1">
                <a:solidFill>
                  <a:srgbClr val="FFEED9"/>
                </a:solidFill>
                <a:latin typeface="Forum"/>
                <a:ea typeface="Forum"/>
                <a:cs typeface="Forum"/>
                <a:sym typeface="Forum"/>
              </a:rPr>
              <a:t>appreciate the hand that filled the jar</a:t>
            </a:r>
            <a:r>
              <a:rPr lang="en-US" sz="4500">
                <a:solidFill>
                  <a:srgbClr val="FFEED9"/>
                </a:solidFill>
                <a:latin typeface="Forum"/>
                <a:ea typeface="Forum"/>
                <a:cs typeface="Forum"/>
                <a:sym typeface="Forum"/>
              </a:rPr>
              <a:t>. </a:t>
            </a:r>
            <a:endParaRPr sz="4500">
              <a:solidFill>
                <a:srgbClr val="FFEED9"/>
              </a:solidFill>
              <a:latin typeface="Forum"/>
              <a:ea typeface="Forum"/>
              <a:cs typeface="Forum"/>
              <a:sym typeface="Forum"/>
            </a:endParaRPr>
          </a:p>
          <a:p>
            <a:pPr marL="0" marR="0" lvl="0" indent="0" algn="ctr" rtl="0">
              <a:lnSpc>
                <a:spcPct val="106999"/>
              </a:lnSpc>
              <a:spcBef>
                <a:spcPts val="0"/>
              </a:spcBef>
              <a:spcAft>
                <a:spcPts val="0"/>
              </a:spcAft>
              <a:buNone/>
            </a:pPr>
            <a:endParaRPr sz="5000">
              <a:solidFill>
                <a:srgbClr val="F6E1D0"/>
              </a:solidFill>
              <a:latin typeface="Forum"/>
              <a:ea typeface="Forum"/>
              <a:cs typeface="Forum"/>
              <a:sym typeface="Forum"/>
            </a:endParaRPr>
          </a:p>
        </p:txBody>
      </p:sp>
      <p:sp>
        <p:nvSpPr>
          <p:cNvPr id="396" name="Google Shape;396;p38"/>
          <p:cNvSpPr txBox="1"/>
          <p:nvPr/>
        </p:nvSpPr>
        <p:spPr>
          <a:xfrm>
            <a:off x="280150" y="149425"/>
            <a:ext cx="7246500" cy="1342200"/>
          </a:xfrm>
          <a:prstGeom prst="rect">
            <a:avLst/>
          </a:prstGeom>
          <a:noFill/>
          <a:ln>
            <a:noFill/>
          </a:ln>
        </p:spPr>
        <p:txBody>
          <a:bodyPr spcFirstLastPara="1" wrap="square" lIns="91425" tIns="91425" rIns="91425" bIns="91425" anchor="t" anchorCtr="0">
            <a:spAutoFit/>
          </a:bodyPr>
          <a:lstStyle/>
          <a:p>
            <a:pPr marL="0" lvl="0" indent="0" algn="l" rtl="0">
              <a:lnSpc>
                <a:spcPct val="94000"/>
              </a:lnSpc>
              <a:spcBef>
                <a:spcPts val="0"/>
              </a:spcBef>
              <a:spcAft>
                <a:spcPts val="0"/>
              </a:spcAft>
              <a:buNone/>
            </a:pPr>
            <a:r>
              <a:rPr lang="en-US" sz="8000">
                <a:solidFill>
                  <a:srgbClr val="DF540F"/>
                </a:solidFill>
                <a:latin typeface="Forum"/>
                <a:ea typeface="Forum"/>
                <a:cs typeface="Forum"/>
                <a:sym typeface="Forum"/>
              </a:rPr>
              <a:t>Key Message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400"/>
        <p:cNvGrpSpPr/>
        <p:nvPr/>
      </p:nvGrpSpPr>
      <p:grpSpPr>
        <a:xfrm>
          <a:off x="0" y="0"/>
          <a:ext cx="0" cy="0"/>
          <a:chOff x="0" y="0"/>
          <a:chExt cx="0" cy="0"/>
        </a:xfrm>
      </p:grpSpPr>
      <p:grpSp>
        <p:nvGrpSpPr>
          <p:cNvPr id="401" name="Google Shape;401;p39"/>
          <p:cNvGrpSpPr/>
          <p:nvPr/>
        </p:nvGrpSpPr>
        <p:grpSpPr>
          <a:xfrm>
            <a:off x="0" y="-454425"/>
            <a:ext cx="6061440" cy="11015099"/>
            <a:chOff x="0" y="-47625"/>
            <a:chExt cx="2408296" cy="2901077"/>
          </a:xfrm>
        </p:grpSpPr>
        <p:sp>
          <p:nvSpPr>
            <p:cNvPr id="402" name="Google Shape;402;p39"/>
            <p:cNvSpPr/>
            <p:nvPr/>
          </p:nvSpPr>
          <p:spPr>
            <a:xfrm>
              <a:off x="0" y="0"/>
              <a:ext cx="2408296" cy="2853452"/>
            </a:xfrm>
            <a:custGeom>
              <a:avLst/>
              <a:gdLst/>
              <a:ahLst/>
              <a:cxnLst/>
              <a:rect l="l" t="t" r="r" b="b"/>
              <a:pathLst>
                <a:path w="2408296" h="2853452" extrusionOk="0">
                  <a:moveTo>
                    <a:pt x="0" y="0"/>
                  </a:moveTo>
                  <a:lnTo>
                    <a:pt x="2408296" y="0"/>
                  </a:lnTo>
                  <a:lnTo>
                    <a:pt x="2408296" y="2853452"/>
                  </a:lnTo>
                  <a:lnTo>
                    <a:pt x="0" y="2853452"/>
                  </a:lnTo>
                  <a:close/>
                </a:path>
              </a:pathLst>
            </a:custGeom>
            <a:solidFill>
              <a:srgbClr val="DF540F"/>
            </a:solidFill>
            <a:ln>
              <a:noFill/>
            </a:ln>
          </p:spPr>
          <p:txBody>
            <a:bodyPr/>
            <a:lstStyle/>
            <a:p>
              <a:endParaRPr lang="en-US"/>
            </a:p>
          </p:txBody>
        </p:sp>
        <p:sp>
          <p:nvSpPr>
            <p:cNvPr id="403" name="Google Shape;403;p3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4" name="Google Shape;404;p39"/>
          <p:cNvSpPr txBox="1"/>
          <p:nvPr/>
        </p:nvSpPr>
        <p:spPr>
          <a:xfrm>
            <a:off x="10368286" y="6573204"/>
            <a:ext cx="6957900" cy="193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endParaRPr/>
          </a:p>
        </p:txBody>
      </p:sp>
      <p:sp>
        <p:nvSpPr>
          <p:cNvPr id="405" name="Google Shape;405;p39"/>
          <p:cNvSpPr txBox="1"/>
          <p:nvPr/>
        </p:nvSpPr>
        <p:spPr>
          <a:xfrm>
            <a:off x="124625" y="635000"/>
            <a:ext cx="5904000" cy="27705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9999">
                <a:solidFill>
                  <a:srgbClr val="F6E1D0"/>
                </a:solidFill>
                <a:latin typeface="Forum"/>
                <a:ea typeface="Forum"/>
                <a:cs typeface="Forum"/>
                <a:sym typeface="Forum"/>
              </a:rPr>
              <a:t>Rationale: </a:t>
            </a:r>
            <a:endParaRPr sz="9999">
              <a:solidFill>
                <a:srgbClr val="F6E1D0"/>
              </a:solidFill>
              <a:latin typeface="Forum"/>
              <a:ea typeface="Forum"/>
              <a:cs typeface="Forum"/>
              <a:sym typeface="Forum"/>
            </a:endParaRPr>
          </a:p>
          <a:p>
            <a:pPr marL="0" marR="0" lvl="0" indent="0" algn="l" rtl="0">
              <a:lnSpc>
                <a:spcPct val="90000"/>
              </a:lnSpc>
              <a:spcBef>
                <a:spcPts val="0"/>
              </a:spcBef>
              <a:spcAft>
                <a:spcPts val="0"/>
              </a:spcAft>
              <a:buNone/>
            </a:pPr>
            <a:r>
              <a:rPr lang="en-US" sz="9999">
                <a:solidFill>
                  <a:srgbClr val="F6E1D0"/>
                </a:solidFill>
                <a:latin typeface="Forum"/>
                <a:ea typeface="Forum"/>
                <a:cs typeface="Forum"/>
                <a:sym typeface="Forum"/>
              </a:rPr>
              <a:t>Feel Good</a:t>
            </a:r>
            <a:endParaRPr sz="9999">
              <a:solidFill>
                <a:srgbClr val="F6E1D0"/>
              </a:solidFill>
              <a:latin typeface="Forum"/>
              <a:ea typeface="Forum"/>
              <a:cs typeface="Forum"/>
              <a:sym typeface="Forum"/>
            </a:endParaRPr>
          </a:p>
        </p:txBody>
      </p:sp>
      <p:pic>
        <p:nvPicPr>
          <p:cNvPr id="406" name="Google Shape;406;p39"/>
          <p:cNvPicPr preferRelativeResize="0"/>
          <p:nvPr/>
        </p:nvPicPr>
        <p:blipFill>
          <a:blip r:embed="rId3">
            <a:alphaModFix/>
          </a:blip>
          <a:stretch>
            <a:fillRect/>
          </a:stretch>
        </p:blipFill>
        <p:spPr>
          <a:xfrm>
            <a:off x="10625925" y="3429000"/>
            <a:ext cx="3931025" cy="3931025"/>
          </a:xfrm>
          <a:prstGeom prst="rect">
            <a:avLst/>
          </a:prstGeom>
          <a:noFill/>
          <a:ln>
            <a:noFill/>
          </a:ln>
        </p:spPr>
      </p:pic>
      <p:pic>
        <p:nvPicPr>
          <p:cNvPr id="407" name="Google Shape;407;p39"/>
          <p:cNvPicPr preferRelativeResize="0"/>
          <p:nvPr/>
        </p:nvPicPr>
        <p:blipFill>
          <a:blip r:embed="rId4">
            <a:alphaModFix/>
          </a:blip>
          <a:stretch>
            <a:fillRect/>
          </a:stretch>
        </p:blipFill>
        <p:spPr>
          <a:xfrm>
            <a:off x="7254450" y="4026963"/>
            <a:ext cx="2388749" cy="2388749"/>
          </a:xfrm>
          <a:prstGeom prst="rect">
            <a:avLst/>
          </a:prstGeom>
          <a:noFill/>
          <a:ln>
            <a:noFill/>
          </a:ln>
        </p:spPr>
      </p:pic>
      <p:pic>
        <p:nvPicPr>
          <p:cNvPr id="408" name="Google Shape;408;p39"/>
          <p:cNvPicPr preferRelativeResize="0"/>
          <p:nvPr/>
        </p:nvPicPr>
        <p:blipFill>
          <a:blip r:embed="rId5">
            <a:alphaModFix/>
          </a:blip>
          <a:stretch>
            <a:fillRect/>
          </a:stretch>
        </p:blipFill>
        <p:spPr>
          <a:xfrm>
            <a:off x="14765938" y="3836088"/>
            <a:ext cx="2770500" cy="2770500"/>
          </a:xfrm>
          <a:prstGeom prst="rect">
            <a:avLst/>
          </a:prstGeom>
          <a:noFill/>
          <a:ln>
            <a:noFill/>
          </a:ln>
        </p:spPr>
      </p:pic>
      <p:sp>
        <p:nvSpPr>
          <p:cNvPr id="409" name="Google Shape;409;p39"/>
          <p:cNvSpPr txBox="1"/>
          <p:nvPr/>
        </p:nvSpPr>
        <p:spPr>
          <a:xfrm>
            <a:off x="7044200" y="391900"/>
            <a:ext cx="10702500" cy="23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Hind Madurai"/>
                <a:ea typeface="Hind Madurai"/>
                <a:cs typeface="Hind Madurai"/>
                <a:sym typeface="Hind Madurai"/>
              </a:rPr>
              <a:t>How is Saratoga Peanut Butter’s positioning different from key competitors?</a:t>
            </a: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Builds trust with consumers </a:t>
            </a: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Promises the quality and care of a homemade meal</a:t>
            </a: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Reminds consumers of the benefits and goodness inside each jar of Peanut Butter</a:t>
            </a:r>
            <a:endParaRPr sz="3200">
              <a:solidFill>
                <a:schemeClr val="dk1"/>
              </a:solidFill>
              <a:latin typeface="Hind Madurai"/>
              <a:ea typeface="Hind Madurai"/>
              <a:cs typeface="Hind Madurai"/>
              <a:sym typeface="Hind Madurai"/>
            </a:endParaRPr>
          </a:p>
        </p:txBody>
      </p:sp>
      <p:sp>
        <p:nvSpPr>
          <p:cNvPr id="410" name="Google Shape;410;p39"/>
          <p:cNvSpPr txBox="1"/>
          <p:nvPr/>
        </p:nvSpPr>
        <p:spPr>
          <a:xfrm>
            <a:off x="7044200" y="6767000"/>
            <a:ext cx="84201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latin typeface="Hind Madurai"/>
                <a:ea typeface="Hind Madurai"/>
                <a:cs typeface="Hind Madurai"/>
                <a:sym typeface="Hind Madurai"/>
              </a:rPr>
              <a:t>Why will this work?</a:t>
            </a: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Consumers want to eat things with ingredients that will make them feel good </a:t>
            </a: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Consumers will feel taken care of knowing where and who their food is coming from </a:t>
            </a:r>
            <a:endParaRPr sz="3200">
              <a:solidFill>
                <a:schemeClr val="dk1"/>
              </a:solidFill>
              <a:latin typeface="Hind Madurai"/>
              <a:ea typeface="Hind Madurai"/>
              <a:cs typeface="Hind Madurai"/>
              <a:sym typeface="Hind Madurai"/>
            </a:endParaRPr>
          </a:p>
          <a:p>
            <a:pPr marL="457200" lvl="0" indent="0" algn="l" rtl="0">
              <a:spcBef>
                <a:spcPts val="0"/>
              </a:spcBef>
              <a:spcAft>
                <a:spcPts val="0"/>
              </a:spcAft>
              <a:buNone/>
            </a:pPr>
            <a:endParaRPr sz="3200">
              <a:solidFill>
                <a:schemeClr val="dk1"/>
              </a:solidFill>
              <a:latin typeface="Hind Madurai"/>
              <a:ea typeface="Hind Madurai"/>
              <a:cs typeface="Hind Madurai"/>
              <a:sym typeface="Hind Madura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414"/>
        <p:cNvGrpSpPr/>
        <p:nvPr/>
      </p:nvGrpSpPr>
      <p:grpSpPr>
        <a:xfrm>
          <a:off x="0" y="0"/>
          <a:ext cx="0" cy="0"/>
          <a:chOff x="0" y="0"/>
          <a:chExt cx="0" cy="0"/>
        </a:xfrm>
      </p:grpSpPr>
      <p:sp>
        <p:nvSpPr>
          <p:cNvPr id="415" name="Google Shape;415;p40"/>
          <p:cNvSpPr/>
          <p:nvPr/>
        </p:nvSpPr>
        <p:spPr>
          <a:xfrm rot="5400000">
            <a:off x="14429878" y="-2356108"/>
            <a:ext cx="7716245" cy="7716245"/>
          </a:xfrm>
          <a:custGeom>
            <a:avLst/>
            <a:gdLst/>
            <a:ahLst/>
            <a:cxnLst/>
            <a:rect l="l" t="t" r="r" b="b"/>
            <a:pathLst>
              <a:path w="7716245" h="7716245" extrusionOk="0">
                <a:moveTo>
                  <a:pt x="0" y="0"/>
                </a:moveTo>
                <a:lnTo>
                  <a:pt x="7716244" y="0"/>
                </a:lnTo>
                <a:lnTo>
                  <a:pt x="7716244" y="7716245"/>
                </a:lnTo>
                <a:lnTo>
                  <a:pt x="0" y="7716245"/>
                </a:lnTo>
                <a:lnTo>
                  <a:pt x="0" y="0"/>
                </a:lnTo>
                <a:close/>
              </a:path>
            </a:pathLst>
          </a:custGeom>
          <a:blipFill rotWithShape="1">
            <a:blip r:embed="rId3">
              <a:alphaModFix/>
            </a:blip>
            <a:stretch>
              <a:fillRect/>
            </a:stretch>
          </a:blipFill>
          <a:ln>
            <a:noFill/>
          </a:ln>
        </p:spPr>
        <p:txBody>
          <a:bodyPr/>
          <a:lstStyle/>
          <a:p>
            <a:endParaRPr lang="en-US"/>
          </a:p>
        </p:txBody>
      </p:sp>
      <p:grpSp>
        <p:nvGrpSpPr>
          <p:cNvPr id="416" name="Google Shape;416;p40"/>
          <p:cNvGrpSpPr/>
          <p:nvPr/>
        </p:nvGrpSpPr>
        <p:grpSpPr>
          <a:xfrm>
            <a:off x="3720877" y="1001275"/>
            <a:ext cx="12247675" cy="8572764"/>
            <a:chOff x="0" y="-9525"/>
            <a:chExt cx="839267" cy="706694"/>
          </a:xfrm>
        </p:grpSpPr>
        <p:sp>
          <p:nvSpPr>
            <p:cNvPr id="417" name="Google Shape;417;p40"/>
            <p:cNvSpPr/>
            <p:nvPr/>
          </p:nvSpPr>
          <p:spPr>
            <a:xfrm>
              <a:off x="0" y="0"/>
              <a:ext cx="839267" cy="697169"/>
            </a:xfrm>
            <a:custGeom>
              <a:avLst/>
              <a:gdLst/>
              <a:ahLst/>
              <a:cxnLst/>
              <a:rect l="l" t="t" r="r" b="b"/>
              <a:pathLst>
                <a:path w="839267" h="697169" extrusionOk="0">
                  <a:moveTo>
                    <a:pt x="556376" y="0"/>
                  </a:moveTo>
                  <a:lnTo>
                    <a:pt x="282407" y="0"/>
                  </a:lnTo>
                  <a:cubicBezTo>
                    <a:pt x="126426" y="0"/>
                    <a:pt x="0" y="123512"/>
                    <a:pt x="0" y="268232"/>
                  </a:cubicBezTo>
                  <a:cubicBezTo>
                    <a:pt x="0" y="372138"/>
                    <a:pt x="66279" y="467279"/>
                    <a:pt x="162037" y="511420"/>
                  </a:cubicBezTo>
                  <a:lnTo>
                    <a:pt x="162037" y="697169"/>
                  </a:lnTo>
                  <a:lnTo>
                    <a:pt x="353844" y="537701"/>
                  </a:lnTo>
                  <a:lnTo>
                    <a:pt x="556376" y="537701"/>
                  </a:lnTo>
                  <a:cubicBezTo>
                    <a:pt x="712818" y="537701"/>
                    <a:pt x="839255" y="414189"/>
                    <a:pt x="839255" y="268224"/>
                  </a:cubicBezTo>
                  <a:cubicBezTo>
                    <a:pt x="839267" y="123512"/>
                    <a:pt x="712818" y="0"/>
                    <a:pt x="556376" y="0"/>
                  </a:cubicBezTo>
                  <a:close/>
                </a:path>
              </a:pathLst>
            </a:custGeom>
            <a:solidFill>
              <a:srgbClr val="000000">
                <a:alpha val="0"/>
              </a:srgbClr>
            </a:solidFill>
            <a:ln w="38100" cap="flat" cmpd="sng">
              <a:solidFill>
                <a:srgbClr val="F6E1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txBox="1"/>
            <p:nvPr/>
          </p:nvSpPr>
          <p:spPr>
            <a:xfrm>
              <a:off x="0" y="-9525"/>
              <a:ext cx="812700" cy="5301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19" name="Google Shape;419;p40"/>
          <p:cNvGrpSpPr/>
          <p:nvPr/>
        </p:nvGrpSpPr>
        <p:grpSpPr>
          <a:xfrm>
            <a:off x="3954223" y="1183400"/>
            <a:ext cx="11691473" cy="8074906"/>
            <a:chOff x="0" y="-9525"/>
            <a:chExt cx="812811" cy="679643"/>
          </a:xfrm>
        </p:grpSpPr>
        <p:sp>
          <p:nvSpPr>
            <p:cNvPr id="420" name="Google Shape;420;p40"/>
            <p:cNvSpPr/>
            <p:nvPr/>
          </p:nvSpPr>
          <p:spPr>
            <a:xfrm>
              <a:off x="0" y="0"/>
              <a:ext cx="812811" cy="670118"/>
            </a:xfrm>
            <a:custGeom>
              <a:avLst/>
              <a:gdLst/>
              <a:ahLst/>
              <a:cxnLst/>
              <a:rect l="l" t="t" r="r" b="b"/>
              <a:pathLst>
                <a:path w="812811" h="670118" extrusionOk="0">
                  <a:moveTo>
                    <a:pt x="530371" y="0"/>
                  </a:moveTo>
                  <a:lnTo>
                    <a:pt x="282407" y="0"/>
                  </a:lnTo>
                  <a:cubicBezTo>
                    <a:pt x="126426" y="0"/>
                    <a:pt x="0" y="123512"/>
                    <a:pt x="0" y="253505"/>
                  </a:cubicBezTo>
                  <a:cubicBezTo>
                    <a:pt x="0" y="345087"/>
                    <a:pt x="66279" y="440228"/>
                    <a:pt x="162037" y="484369"/>
                  </a:cubicBezTo>
                  <a:lnTo>
                    <a:pt x="162037" y="670118"/>
                  </a:lnTo>
                  <a:lnTo>
                    <a:pt x="353844" y="510651"/>
                  </a:lnTo>
                  <a:lnTo>
                    <a:pt x="530371" y="510651"/>
                  </a:lnTo>
                  <a:cubicBezTo>
                    <a:pt x="686363" y="510651"/>
                    <a:pt x="812800" y="387138"/>
                    <a:pt x="812800" y="253501"/>
                  </a:cubicBezTo>
                  <a:cubicBezTo>
                    <a:pt x="812811" y="123512"/>
                    <a:pt x="686363" y="0"/>
                    <a:pt x="530371" y="0"/>
                  </a:cubicBezTo>
                  <a:close/>
                </a:path>
              </a:pathLst>
            </a:custGeom>
            <a:solidFill>
              <a:srgbClr val="F6E1D0"/>
            </a:solidFill>
            <a:ln w="38100" cap="flat" cmpd="sng">
              <a:solidFill>
                <a:srgbClr val="F6E1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endParaRPr/>
            </a:p>
          </p:txBody>
        </p:sp>
        <p:sp>
          <p:nvSpPr>
            <p:cNvPr id="421" name="Google Shape;421;p40"/>
            <p:cNvSpPr txBox="1"/>
            <p:nvPr/>
          </p:nvSpPr>
          <p:spPr>
            <a:xfrm>
              <a:off x="0" y="-9525"/>
              <a:ext cx="812700" cy="530100"/>
            </a:xfrm>
            <a:prstGeom prst="rect">
              <a:avLst/>
            </a:prstGeom>
            <a:noFill/>
            <a:ln>
              <a:noFill/>
            </a:ln>
          </p:spPr>
          <p:txBody>
            <a:bodyPr spcFirstLastPara="1" wrap="square" lIns="50800" tIns="50800" rIns="50800" bIns="50800" anchor="ctr" anchorCtr="0">
              <a:noAutofit/>
            </a:bodyPr>
            <a:lstStyle/>
            <a:p>
              <a:pPr marL="0" marR="0" lvl="0" indent="0" algn="ctr" rtl="0">
                <a:lnSpc>
                  <a:spcPct val="16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2" name="Google Shape;422;p40"/>
          <p:cNvSpPr/>
          <p:nvPr/>
        </p:nvSpPr>
        <p:spPr>
          <a:xfrm rot="-2700000">
            <a:off x="-3185774" y="5732820"/>
            <a:ext cx="7720536" cy="7720536"/>
          </a:xfrm>
          <a:custGeom>
            <a:avLst/>
            <a:gdLst/>
            <a:ahLst/>
            <a:cxnLst/>
            <a:rect l="l" t="t" r="r" b="b"/>
            <a:pathLst>
              <a:path w="7716245" h="7716245" extrusionOk="0">
                <a:moveTo>
                  <a:pt x="0" y="0"/>
                </a:moveTo>
                <a:lnTo>
                  <a:pt x="7716245" y="0"/>
                </a:lnTo>
                <a:lnTo>
                  <a:pt x="7716245" y="7716245"/>
                </a:lnTo>
                <a:lnTo>
                  <a:pt x="0" y="7716245"/>
                </a:lnTo>
                <a:lnTo>
                  <a:pt x="0" y="0"/>
                </a:lnTo>
                <a:close/>
              </a:path>
            </a:pathLst>
          </a:custGeom>
          <a:blipFill rotWithShape="1">
            <a:blip r:embed="rId3">
              <a:alphaModFix/>
            </a:blip>
            <a:stretch>
              <a:fillRect/>
            </a:stretch>
          </a:blipFill>
          <a:ln>
            <a:noFill/>
          </a:ln>
        </p:spPr>
        <p:txBody>
          <a:bodyPr/>
          <a:lstStyle/>
          <a:p>
            <a:endParaRPr lang="en-US"/>
          </a:p>
        </p:txBody>
      </p:sp>
      <p:sp>
        <p:nvSpPr>
          <p:cNvPr id="423" name="Google Shape;423;p40"/>
          <p:cNvSpPr txBox="1"/>
          <p:nvPr/>
        </p:nvSpPr>
        <p:spPr>
          <a:xfrm>
            <a:off x="5730955" y="3428989"/>
            <a:ext cx="8227500" cy="1995000"/>
          </a:xfrm>
          <a:prstGeom prst="rect">
            <a:avLst/>
          </a:prstGeom>
          <a:noFill/>
          <a:ln>
            <a:noFill/>
          </a:ln>
        </p:spPr>
        <p:txBody>
          <a:bodyPr spcFirstLastPara="1" wrap="square" lIns="0" tIns="0" rIns="0" bIns="0" anchor="t" anchorCtr="0">
            <a:spAutoFit/>
          </a:bodyPr>
          <a:lstStyle/>
          <a:p>
            <a:pPr marL="0" marR="0" lvl="0" indent="0" algn="ctr" rtl="0">
              <a:lnSpc>
                <a:spcPct val="60000"/>
              </a:lnSpc>
              <a:spcBef>
                <a:spcPts val="0"/>
              </a:spcBef>
              <a:spcAft>
                <a:spcPts val="0"/>
              </a:spcAft>
              <a:buNone/>
            </a:pPr>
            <a:r>
              <a:rPr lang="en-US" sz="10800">
                <a:solidFill>
                  <a:srgbClr val="DF540F"/>
                </a:solidFill>
                <a:latin typeface="Forum"/>
                <a:ea typeface="Forum"/>
                <a:cs typeface="Forum"/>
                <a:sym typeface="Forum"/>
              </a:rPr>
              <a:t>Each spoonful, made for you</a:t>
            </a:r>
            <a:endParaRPr sz="10800"/>
          </a:p>
        </p:txBody>
      </p:sp>
      <p:sp>
        <p:nvSpPr>
          <p:cNvPr id="424" name="Google Shape;424;p40"/>
          <p:cNvSpPr txBox="1"/>
          <p:nvPr/>
        </p:nvSpPr>
        <p:spPr>
          <a:xfrm>
            <a:off x="578975" y="0"/>
            <a:ext cx="8460300" cy="20319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12000">
                <a:solidFill>
                  <a:srgbClr val="F6E1D0"/>
                </a:solidFill>
                <a:latin typeface="Forum"/>
                <a:ea typeface="Forum"/>
                <a:cs typeface="Forum"/>
                <a:sym typeface="Forum"/>
              </a:rPr>
              <a:t>Tagline:</a:t>
            </a:r>
            <a:endParaRPr sz="12000">
              <a:solidFill>
                <a:srgbClr val="F6E1D0"/>
              </a:solidFill>
              <a:latin typeface="Forum"/>
              <a:ea typeface="Forum"/>
              <a:cs typeface="Forum"/>
              <a:sym typeface="For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428"/>
        <p:cNvGrpSpPr/>
        <p:nvPr/>
      </p:nvGrpSpPr>
      <p:grpSpPr>
        <a:xfrm>
          <a:off x="0" y="0"/>
          <a:ext cx="0" cy="0"/>
          <a:chOff x="0" y="0"/>
          <a:chExt cx="0" cy="0"/>
        </a:xfrm>
      </p:grpSpPr>
      <p:sp>
        <p:nvSpPr>
          <p:cNvPr id="429" name="Google Shape;429;p41"/>
          <p:cNvSpPr/>
          <p:nvPr/>
        </p:nvSpPr>
        <p:spPr>
          <a:xfrm rot="-5400000">
            <a:off x="11027144" y="4265581"/>
            <a:ext cx="9087168" cy="8443340"/>
          </a:xfrm>
          <a:custGeom>
            <a:avLst/>
            <a:gdLst/>
            <a:ahLst/>
            <a:cxnLst/>
            <a:rect l="l" t="t" r="r" b="b"/>
            <a:pathLst>
              <a:path w="9087168" h="8443340" extrusionOk="0">
                <a:moveTo>
                  <a:pt x="0" y="0"/>
                </a:moveTo>
                <a:lnTo>
                  <a:pt x="9087168" y="0"/>
                </a:lnTo>
                <a:lnTo>
                  <a:pt x="9087168" y="8443340"/>
                </a:lnTo>
                <a:lnTo>
                  <a:pt x="0" y="8443340"/>
                </a:lnTo>
                <a:lnTo>
                  <a:pt x="0" y="0"/>
                </a:lnTo>
                <a:close/>
              </a:path>
            </a:pathLst>
          </a:custGeom>
          <a:blipFill rotWithShape="1">
            <a:blip r:embed="rId3">
              <a:alphaModFix/>
            </a:blip>
            <a:stretch>
              <a:fillRect/>
            </a:stretch>
          </a:blipFill>
          <a:ln>
            <a:noFill/>
          </a:ln>
        </p:spPr>
        <p:txBody>
          <a:bodyPr/>
          <a:lstStyle/>
          <a:p>
            <a:endParaRPr lang="en-US"/>
          </a:p>
        </p:txBody>
      </p:sp>
      <p:sp>
        <p:nvSpPr>
          <p:cNvPr id="430" name="Google Shape;430;p41"/>
          <p:cNvSpPr/>
          <p:nvPr/>
        </p:nvSpPr>
        <p:spPr>
          <a:xfrm rot="-5400000">
            <a:off x="-4643447" y="-4492146"/>
            <a:ext cx="9087168" cy="8443340"/>
          </a:xfrm>
          <a:custGeom>
            <a:avLst/>
            <a:gdLst/>
            <a:ahLst/>
            <a:cxnLst/>
            <a:rect l="l" t="t" r="r" b="b"/>
            <a:pathLst>
              <a:path w="9087168" h="8443340" extrusionOk="0">
                <a:moveTo>
                  <a:pt x="0" y="0"/>
                </a:moveTo>
                <a:lnTo>
                  <a:pt x="9087168" y="0"/>
                </a:lnTo>
                <a:lnTo>
                  <a:pt x="9087168" y="8443340"/>
                </a:lnTo>
                <a:lnTo>
                  <a:pt x="0" y="8443340"/>
                </a:lnTo>
                <a:lnTo>
                  <a:pt x="0" y="0"/>
                </a:lnTo>
                <a:close/>
              </a:path>
            </a:pathLst>
          </a:custGeom>
          <a:blipFill rotWithShape="1">
            <a:blip r:embed="rId3">
              <a:alphaModFix/>
            </a:blip>
            <a:stretch>
              <a:fillRect/>
            </a:stretch>
          </a:blipFill>
          <a:ln>
            <a:noFill/>
          </a:ln>
        </p:spPr>
        <p:txBody>
          <a:bodyPr/>
          <a:lstStyle/>
          <a:p>
            <a:endParaRPr lang="en-US"/>
          </a:p>
        </p:txBody>
      </p:sp>
      <p:sp>
        <p:nvSpPr>
          <p:cNvPr id="431" name="Google Shape;431;p41"/>
          <p:cNvSpPr/>
          <p:nvPr/>
        </p:nvSpPr>
        <p:spPr>
          <a:xfrm rot="-5400000">
            <a:off x="2583804" y="-4492146"/>
            <a:ext cx="9087168" cy="8443340"/>
          </a:xfrm>
          <a:custGeom>
            <a:avLst/>
            <a:gdLst/>
            <a:ahLst/>
            <a:cxnLst/>
            <a:rect l="l" t="t" r="r" b="b"/>
            <a:pathLst>
              <a:path w="9087168" h="8443340" extrusionOk="0">
                <a:moveTo>
                  <a:pt x="0" y="0"/>
                </a:moveTo>
                <a:lnTo>
                  <a:pt x="9087168" y="0"/>
                </a:lnTo>
                <a:lnTo>
                  <a:pt x="9087168" y="8443340"/>
                </a:lnTo>
                <a:lnTo>
                  <a:pt x="0" y="8443340"/>
                </a:lnTo>
                <a:lnTo>
                  <a:pt x="0" y="0"/>
                </a:lnTo>
                <a:close/>
              </a:path>
            </a:pathLst>
          </a:custGeom>
          <a:blipFill rotWithShape="1">
            <a:blip r:embed="rId3">
              <a:alphaModFix/>
            </a:blip>
            <a:stretch>
              <a:fillRect/>
            </a:stretch>
          </a:blipFill>
          <a:ln>
            <a:noFill/>
          </a:ln>
        </p:spPr>
        <p:txBody>
          <a:bodyPr/>
          <a:lstStyle/>
          <a:p>
            <a:endParaRPr lang="en-US"/>
          </a:p>
        </p:txBody>
      </p:sp>
      <p:sp>
        <p:nvSpPr>
          <p:cNvPr id="432" name="Google Shape;432;p41"/>
          <p:cNvSpPr txBox="1"/>
          <p:nvPr/>
        </p:nvSpPr>
        <p:spPr>
          <a:xfrm>
            <a:off x="1067375" y="5088004"/>
            <a:ext cx="12120000" cy="23268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Creative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113"/>
        <p:cNvGrpSpPr/>
        <p:nvPr/>
      </p:nvGrpSpPr>
      <p:grpSpPr>
        <a:xfrm>
          <a:off x="0" y="0"/>
          <a:ext cx="0" cy="0"/>
          <a:chOff x="0" y="0"/>
          <a:chExt cx="0" cy="0"/>
        </a:xfrm>
      </p:grpSpPr>
      <p:sp>
        <p:nvSpPr>
          <p:cNvPr id="114" name="Google Shape;114;p15"/>
          <p:cNvSpPr/>
          <p:nvPr/>
        </p:nvSpPr>
        <p:spPr>
          <a:xfrm rot="5400000">
            <a:off x="-2979377" y="-4850781"/>
            <a:ext cx="8823683" cy="8823683"/>
          </a:xfrm>
          <a:custGeom>
            <a:avLst/>
            <a:gdLst/>
            <a:ahLst/>
            <a:cxnLst/>
            <a:rect l="l" t="t" r="r" b="b"/>
            <a:pathLst>
              <a:path w="8823683" h="8823683" extrusionOk="0">
                <a:moveTo>
                  <a:pt x="0" y="0"/>
                </a:moveTo>
                <a:lnTo>
                  <a:pt x="8823683" y="0"/>
                </a:lnTo>
                <a:lnTo>
                  <a:pt x="8823683" y="8823683"/>
                </a:lnTo>
                <a:lnTo>
                  <a:pt x="0" y="8823683"/>
                </a:lnTo>
                <a:lnTo>
                  <a:pt x="0" y="0"/>
                </a:lnTo>
                <a:close/>
              </a:path>
            </a:pathLst>
          </a:custGeom>
          <a:blipFill rotWithShape="1">
            <a:blip r:embed="rId3">
              <a:alphaModFix/>
            </a:blip>
            <a:stretch>
              <a:fillRect/>
            </a:stretch>
          </a:blipFill>
          <a:ln>
            <a:noFill/>
          </a:ln>
        </p:spPr>
        <p:txBody>
          <a:bodyPr/>
          <a:lstStyle/>
          <a:p>
            <a:endParaRPr lang="en-US"/>
          </a:p>
        </p:txBody>
      </p:sp>
      <p:sp>
        <p:nvSpPr>
          <p:cNvPr id="115" name="Google Shape;115;p15"/>
          <p:cNvSpPr txBox="1"/>
          <p:nvPr/>
        </p:nvSpPr>
        <p:spPr>
          <a:xfrm>
            <a:off x="1028700" y="7172300"/>
            <a:ext cx="12077400" cy="23268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Discovery</a:t>
            </a:r>
            <a:endParaRPr/>
          </a:p>
        </p:txBody>
      </p:sp>
      <p:pic>
        <p:nvPicPr>
          <p:cNvPr id="116" name="Google Shape;116;p15"/>
          <p:cNvPicPr preferRelativeResize="0"/>
          <p:nvPr/>
        </p:nvPicPr>
        <p:blipFill>
          <a:blip r:embed="rId4">
            <a:alphaModFix/>
          </a:blip>
          <a:stretch>
            <a:fillRect/>
          </a:stretch>
        </p:blipFill>
        <p:spPr>
          <a:xfrm>
            <a:off x="9421900" y="4758550"/>
            <a:ext cx="8471019" cy="44204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436"/>
        <p:cNvGrpSpPr/>
        <p:nvPr/>
      </p:nvGrpSpPr>
      <p:grpSpPr>
        <a:xfrm>
          <a:off x="0" y="0"/>
          <a:ext cx="0" cy="0"/>
          <a:chOff x="0" y="0"/>
          <a:chExt cx="0" cy="0"/>
        </a:xfrm>
      </p:grpSpPr>
      <p:sp>
        <p:nvSpPr>
          <p:cNvPr id="437" name="Google Shape;437;p42"/>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Instagram Post:</a:t>
            </a:r>
            <a:endParaRPr sz="7200">
              <a:solidFill>
                <a:srgbClr val="F6E1D0"/>
              </a:solidFill>
              <a:latin typeface="Forum"/>
              <a:ea typeface="Forum"/>
              <a:cs typeface="Forum"/>
              <a:sym typeface="Forum"/>
            </a:endParaRPr>
          </a:p>
        </p:txBody>
      </p:sp>
      <p:pic>
        <p:nvPicPr>
          <p:cNvPr id="438" name="Google Shape;438;p42"/>
          <p:cNvPicPr preferRelativeResize="0"/>
          <p:nvPr/>
        </p:nvPicPr>
        <p:blipFill>
          <a:blip r:embed="rId3">
            <a:alphaModFix/>
          </a:blip>
          <a:stretch>
            <a:fillRect/>
          </a:stretch>
        </p:blipFill>
        <p:spPr>
          <a:xfrm>
            <a:off x="1171048" y="1856300"/>
            <a:ext cx="7724749" cy="7724749"/>
          </a:xfrm>
          <a:prstGeom prst="rect">
            <a:avLst/>
          </a:prstGeom>
          <a:noFill/>
          <a:ln>
            <a:noFill/>
          </a:ln>
        </p:spPr>
      </p:pic>
      <p:pic>
        <p:nvPicPr>
          <p:cNvPr id="439" name="Google Shape;439;p42"/>
          <p:cNvPicPr preferRelativeResize="0"/>
          <p:nvPr/>
        </p:nvPicPr>
        <p:blipFill rotWithShape="1">
          <a:blip r:embed="rId4">
            <a:alphaModFix/>
          </a:blip>
          <a:srcRect l="16823" t="955" r="22397" b="1530"/>
          <a:stretch/>
        </p:blipFill>
        <p:spPr>
          <a:xfrm>
            <a:off x="9375575" y="255125"/>
            <a:ext cx="4827600" cy="9719400"/>
          </a:xfrm>
          <a:prstGeom prst="roundRect">
            <a:avLst>
              <a:gd name="adj" fmla="val 16667"/>
            </a:avLst>
          </a:prstGeom>
          <a:noFill/>
          <a:ln>
            <a:noFill/>
          </a:ln>
        </p:spPr>
      </p:pic>
      <p:sp>
        <p:nvSpPr>
          <p:cNvPr id="440" name="Google Shape;440;p42"/>
          <p:cNvSpPr txBox="1"/>
          <p:nvPr/>
        </p:nvSpPr>
        <p:spPr>
          <a:xfrm>
            <a:off x="14567650" y="5472200"/>
            <a:ext cx="38286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2"/>
                </a:solidFill>
                <a:latin typeface="Hind Madurai"/>
                <a:ea typeface="Hind Madurai"/>
                <a:cs typeface="Hind Madurai"/>
                <a:sym typeface="Hind Madurai"/>
              </a:rPr>
              <a:t>We create each jar of peanut butter with ingredients carefully sourced with care and attention for people like you.</a:t>
            </a:r>
            <a:endParaRPr sz="3200">
              <a:solidFill>
                <a:schemeClr val="lt2"/>
              </a:solidFill>
              <a:latin typeface="Hind Madurai"/>
              <a:ea typeface="Hind Madurai"/>
              <a:cs typeface="Hind Madurai"/>
              <a:sym typeface="Hind Madurai"/>
            </a:endParaRPr>
          </a:p>
        </p:txBody>
      </p:sp>
      <p:cxnSp>
        <p:nvCxnSpPr>
          <p:cNvPr id="441" name="Google Shape;441;p42"/>
          <p:cNvCxnSpPr/>
          <p:nvPr/>
        </p:nvCxnSpPr>
        <p:spPr>
          <a:xfrm flipH="1">
            <a:off x="13634050" y="7135675"/>
            <a:ext cx="927900" cy="13248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445"/>
        <p:cNvGrpSpPr/>
        <p:nvPr/>
      </p:nvGrpSpPr>
      <p:grpSpPr>
        <a:xfrm>
          <a:off x="0" y="0"/>
          <a:ext cx="0" cy="0"/>
          <a:chOff x="0" y="0"/>
          <a:chExt cx="0" cy="0"/>
        </a:xfrm>
      </p:grpSpPr>
      <p:sp>
        <p:nvSpPr>
          <p:cNvPr id="446" name="Google Shape;446;p43"/>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Instagram Post:</a:t>
            </a:r>
            <a:endParaRPr sz="7200">
              <a:solidFill>
                <a:srgbClr val="F6E1D0"/>
              </a:solidFill>
              <a:latin typeface="Forum"/>
              <a:ea typeface="Forum"/>
              <a:cs typeface="Forum"/>
              <a:sym typeface="Forum"/>
            </a:endParaRPr>
          </a:p>
        </p:txBody>
      </p:sp>
      <p:sp>
        <p:nvSpPr>
          <p:cNvPr id="447" name="Google Shape;447;p43"/>
          <p:cNvSpPr txBox="1"/>
          <p:nvPr/>
        </p:nvSpPr>
        <p:spPr>
          <a:xfrm>
            <a:off x="14000050" y="4985475"/>
            <a:ext cx="4194300" cy="31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lt2"/>
                </a:solidFill>
                <a:latin typeface="Calibri"/>
                <a:ea typeface="Calibri"/>
                <a:cs typeface="Calibri"/>
                <a:sym typeface="Calibri"/>
              </a:rPr>
              <a:t>Step into the kitchen with our founder Jessica! Join us for an insider look into what a day looks like at the office and learn more about our roots. </a:t>
            </a:r>
            <a:endParaRPr sz="2800">
              <a:solidFill>
                <a:schemeClr val="lt2"/>
              </a:solidFill>
              <a:latin typeface="Calibri"/>
              <a:ea typeface="Calibri"/>
              <a:cs typeface="Calibri"/>
              <a:sym typeface="Calibri"/>
            </a:endParaRPr>
          </a:p>
          <a:p>
            <a:pPr marL="0" lvl="0" indent="0" algn="l" rtl="0">
              <a:spcBef>
                <a:spcPts val="0"/>
              </a:spcBef>
              <a:spcAft>
                <a:spcPts val="0"/>
              </a:spcAft>
              <a:buNone/>
            </a:pPr>
            <a:endParaRPr sz="2800">
              <a:solidFill>
                <a:schemeClr val="lt2"/>
              </a:solidFill>
              <a:latin typeface="Calibri"/>
              <a:ea typeface="Calibri"/>
              <a:cs typeface="Calibri"/>
              <a:sym typeface="Calibri"/>
            </a:endParaRPr>
          </a:p>
          <a:p>
            <a:pPr marL="0" lvl="0" indent="0" algn="l" rtl="0">
              <a:spcBef>
                <a:spcPts val="0"/>
              </a:spcBef>
              <a:spcAft>
                <a:spcPts val="0"/>
              </a:spcAft>
              <a:buNone/>
            </a:pPr>
            <a:r>
              <a:rPr lang="en-US" sz="2800">
                <a:solidFill>
                  <a:schemeClr val="lt2"/>
                </a:solidFill>
                <a:latin typeface="Calibri"/>
                <a:ea typeface="Calibri"/>
                <a:cs typeface="Calibri"/>
                <a:sym typeface="Calibri"/>
              </a:rPr>
              <a:t>Because you deserve to know where and who your food is coming from. </a:t>
            </a:r>
            <a:endParaRPr sz="2800">
              <a:solidFill>
                <a:schemeClr val="lt2"/>
              </a:solidFill>
              <a:latin typeface="Calibri"/>
              <a:ea typeface="Calibri"/>
              <a:cs typeface="Calibri"/>
              <a:sym typeface="Calibri"/>
            </a:endParaRPr>
          </a:p>
        </p:txBody>
      </p:sp>
      <p:pic>
        <p:nvPicPr>
          <p:cNvPr id="448" name="Google Shape;448;p43"/>
          <p:cNvPicPr preferRelativeResize="0"/>
          <p:nvPr/>
        </p:nvPicPr>
        <p:blipFill rotWithShape="1">
          <a:blip r:embed="rId3">
            <a:alphaModFix/>
          </a:blip>
          <a:srcRect l="17154" t="1845" r="21578"/>
          <a:stretch/>
        </p:blipFill>
        <p:spPr>
          <a:xfrm>
            <a:off x="8410375" y="371975"/>
            <a:ext cx="4884000" cy="9783900"/>
          </a:xfrm>
          <a:prstGeom prst="roundRect">
            <a:avLst>
              <a:gd name="adj" fmla="val 16667"/>
            </a:avLst>
          </a:prstGeom>
          <a:noFill/>
          <a:ln>
            <a:noFill/>
          </a:ln>
        </p:spPr>
      </p:pic>
      <p:cxnSp>
        <p:nvCxnSpPr>
          <p:cNvPr id="449" name="Google Shape;449;p43"/>
          <p:cNvCxnSpPr/>
          <p:nvPr/>
        </p:nvCxnSpPr>
        <p:spPr>
          <a:xfrm rot="10800000" flipH="1">
            <a:off x="12865225" y="7194325"/>
            <a:ext cx="895500" cy="1236300"/>
          </a:xfrm>
          <a:prstGeom prst="straightConnector1">
            <a:avLst/>
          </a:prstGeom>
          <a:noFill/>
          <a:ln w="38100" cap="flat" cmpd="sng">
            <a:solidFill>
              <a:schemeClr val="dk2"/>
            </a:solidFill>
            <a:prstDash val="solid"/>
            <a:round/>
            <a:headEnd type="none" w="med" len="med"/>
            <a:tailEnd type="triangle" w="med" len="med"/>
          </a:ln>
        </p:spPr>
      </p:cxnSp>
      <p:pic>
        <p:nvPicPr>
          <p:cNvPr id="450" name="Google Shape;450;p43"/>
          <p:cNvPicPr preferRelativeResize="0"/>
          <p:nvPr/>
        </p:nvPicPr>
        <p:blipFill>
          <a:blip r:embed="rId4">
            <a:alphaModFix/>
          </a:blip>
          <a:stretch>
            <a:fillRect/>
          </a:stretch>
        </p:blipFill>
        <p:spPr>
          <a:xfrm>
            <a:off x="152400" y="1781575"/>
            <a:ext cx="8105574" cy="8105574"/>
          </a:xfrm>
          <a:prstGeom prst="rect">
            <a:avLst/>
          </a:prstGeom>
          <a:noFill/>
          <a:ln>
            <a:noFill/>
          </a:ln>
        </p:spPr>
      </p:pic>
      <p:pic>
        <p:nvPicPr>
          <p:cNvPr id="451" name="Google Shape;451;p43"/>
          <p:cNvPicPr preferRelativeResize="0"/>
          <p:nvPr/>
        </p:nvPicPr>
        <p:blipFill>
          <a:blip r:embed="rId4">
            <a:alphaModFix/>
          </a:blip>
          <a:stretch>
            <a:fillRect/>
          </a:stretch>
        </p:blipFill>
        <p:spPr>
          <a:xfrm>
            <a:off x="8526263" y="3241675"/>
            <a:ext cx="4499825" cy="4499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455"/>
        <p:cNvGrpSpPr/>
        <p:nvPr/>
      </p:nvGrpSpPr>
      <p:grpSpPr>
        <a:xfrm>
          <a:off x="0" y="0"/>
          <a:ext cx="0" cy="0"/>
          <a:chOff x="0" y="0"/>
          <a:chExt cx="0" cy="0"/>
        </a:xfrm>
      </p:grpSpPr>
      <p:sp>
        <p:nvSpPr>
          <p:cNvPr id="456" name="Google Shape;456;p44"/>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Instagram Post:</a:t>
            </a:r>
            <a:endParaRPr sz="7200">
              <a:solidFill>
                <a:srgbClr val="F6E1D0"/>
              </a:solidFill>
              <a:latin typeface="Forum"/>
              <a:ea typeface="Forum"/>
              <a:cs typeface="Forum"/>
              <a:sym typeface="Forum"/>
            </a:endParaRPr>
          </a:p>
        </p:txBody>
      </p:sp>
      <p:pic>
        <p:nvPicPr>
          <p:cNvPr id="457" name="Google Shape;457;p44"/>
          <p:cNvPicPr preferRelativeResize="0"/>
          <p:nvPr/>
        </p:nvPicPr>
        <p:blipFill rotWithShape="1">
          <a:blip r:embed="rId3">
            <a:alphaModFix/>
          </a:blip>
          <a:srcRect l="16823" t="955" r="22397" b="1530"/>
          <a:stretch/>
        </p:blipFill>
        <p:spPr>
          <a:xfrm>
            <a:off x="9375575" y="255125"/>
            <a:ext cx="4827600" cy="9719400"/>
          </a:xfrm>
          <a:prstGeom prst="roundRect">
            <a:avLst>
              <a:gd name="adj" fmla="val 16667"/>
            </a:avLst>
          </a:prstGeom>
          <a:noFill/>
          <a:ln>
            <a:noFill/>
          </a:ln>
        </p:spPr>
      </p:pic>
      <p:pic>
        <p:nvPicPr>
          <p:cNvPr id="458" name="Google Shape;458;p44"/>
          <p:cNvPicPr preferRelativeResize="0"/>
          <p:nvPr/>
        </p:nvPicPr>
        <p:blipFill>
          <a:blip r:embed="rId4">
            <a:alphaModFix/>
          </a:blip>
          <a:stretch>
            <a:fillRect/>
          </a:stretch>
        </p:blipFill>
        <p:spPr>
          <a:xfrm>
            <a:off x="719850" y="1629175"/>
            <a:ext cx="8353024" cy="8353024"/>
          </a:xfrm>
          <a:prstGeom prst="rect">
            <a:avLst/>
          </a:prstGeom>
          <a:noFill/>
          <a:ln>
            <a:noFill/>
          </a:ln>
        </p:spPr>
      </p:pic>
      <p:pic>
        <p:nvPicPr>
          <p:cNvPr id="459" name="Google Shape;459;p44"/>
          <p:cNvPicPr preferRelativeResize="0"/>
          <p:nvPr/>
        </p:nvPicPr>
        <p:blipFill>
          <a:blip r:embed="rId4">
            <a:alphaModFix/>
          </a:blip>
          <a:stretch>
            <a:fillRect/>
          </a:stretch>
        </p:blipFill>
        <p:spPr>
          <a:xfrm>
            <a:off x="9545275" y="3165975"/>
            <a:ext cx="4551849" cy="4551849"/>
          </a:xfrm>
          <a:prstGeom prst="rect">
            <a:avLst/>
          </a:prstGeom>
          <a:noFill/>
          <a:ln>
            <a:noFill/>
          </a:ln>
        </p:spPr>
      </p:pic>
      <p:sp>
        <p:nvSpPr>
          <p:cNvPr id="460" name="Google Shape;460;p44"/>
          <p:cNvSpPr/>
          <p:nvPr/>
        </p:nvSpPr>
        <p:spPr>
          <a:xfrm>
            <a:off x="9588500" y="8420700"/>
            <a:ext cx="4236900" cy="59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1" name="Google Shape;461;p44"/>
          <p:cNvSpPr txBox="1"/>
          <p:nvPr/>
        </p:nvSpPr>
        <p:spPr>
          <a:xfrm>
            <a:off x="9545275" y="8360700"/>
            <a:ext cx="4280100" cy="6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Our passion for creating delicious peanut butters that make </a:t>
            </a:r>
            <a:r>
              <a:rPr lang="en-US" sz="1200" b="1">
                <a:solidFill>
                  <a:schemeClr val="dk1"/>
                </a:solidFill>
                <a:latin typeface="Calibri"/>
                <a:ea typeface="Calibri"/>
                <a:cs typeface="Calibri"/>
                <a:sym typeface="Calibri"/>
              </a:rPr>
              <a:t>you</a:t>
            </a:r>
            <a:r>
              <a:rPr lang="en-US" sz="1200">
                <a:solidFill>
                  <a:schemeClr val="dk1"/>
                </a:solidFill>
                <a:latin typeface="Calibri"/>
                <a:ea typeface="Calibri"/>
                <a:cs typeface="Calibri"/>
                <a:sym typeface="Calibri"/>
              </a:rPr>
              <a:t> feel good is the core of our story. This goal fuels our brand and makes every step of the journey worthwhile!  </a:t>
            </a:r>
            <a:endParaRPr sz="1200">
              <a:solidFill>
                <a:schemeClr val="dk1"/>
              </a:solidFill>
              <a:latin typeface="Calibri"/>
              <a:ea typeface="Calibri"/>
              <a:cs typeface="Calibri"/>
              <a:sym typeface="Calibri"/>
            </a:endParaRPr>
          </a:p>
        </p:txBody>
      </p:sp>
      <p:cxnSp>
        <p:nvCxnSpPr>
          <p:cNvPr id="462" name="Google Shape;462;p44"/>
          <p:cNvCxnSpPr/>
          <p:nvPr/>
        </p:nvCxnSpPr>
        <p:spPr>
          <a:xfrm rot="10800000" flipH="1">
            <a:off x="13713325" y="7937550"/>
            <a:ext cx="891600" cy="750600"/>
          </a:xfrm>
          <a:prstGeom prst="straightConnector1">
            <a:avLst/>
          </a:prstGeom>
          <a:noFill/>
          <a:ln w="38100" cap="flat" cmpd="sng">
            <a:solidFill>
              <a:schemeClr val="dk2"/>
            </a:solidFill>
            <a:prstDash val="solid"/>
            <a:round/>
            <a:headEnd type="none" w="med" len="med"/>
            <a:tailEnd type="triangle" w="med" len="med"/>
          </a:ln>
        </p:spPr>
      </p:cxnSp>
      <p:sp>
        <p:nvSpPr>
          <p:cNvPr id="463" name="Google Shape;463;p44"/>
          <p:cNvSpPr txBox="1"/>
          <p:nvPr/>
        </p:nvSpPr>
        <p:spPr>
          <a:xfrm>
            <a:off x="14672950" y="4937475"/>
            <a:ext cx="3294600" cy="36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lt2"/>
                </a:solidFill>
                <a:latin typeface="Hind Madurai"/>
                <a:ea typeface="Hind Madurai"/>
                <a:cs typeface="Hind Madurai"/>
                <a:sym typeface="Hind Madurai"/>
              </a:rPr>
              <a:t>Our passion for creating delicious peanut butters that make you feel good is the core of our story. This goal fuels our brand and makes every step of the journey worthwhile!  </a:t>
            </a:r>
            <a:endParaRPr sz="2800">
              <a:solidFill>
                <a:schemeClr val="lt2"/>
              </a:solidFill>
              <a:latin typeface="Hind Madurai"/>
              <a:ea typeface="Hind Madurai"/>
              <a:cs typeface="Hind Madurai"/>
              <a:sym typeface="Hind Madura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DF540F"/>
        </a:solidFill>
        <a:effectLst/>
      </p:bgPr>
    </p:bg>
    <p:spTree>
      <p:nvGrpSpPr>
        <p:cNvPr id="1" name="Shape 467"/>
        <p:cNvGrpSpPr/>
        <p:nvPr/>
      </p:nvGrpSpPr>
      <p:grpSpPr>
        <a:xfrm>
          <a:off x="0" y="0"/>
          <a:ext cx="0" cy="0"/>
          <a:chOff x="0" y="0"/>
          <a:chExt cx="0" cy="0"/>
        </a:xfrm>
      </p:grpSpPr>
      <p:sp>
        <p:nvSpPr>
          <p:cNvPr id="468" name="Google Shape;468;p45"/>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Maker sticker:</a:t>
            </a:r>
            <a:endParaRPr sz="7200">
              <a:solidFill>
                <a:srgbClr val="F6E1D0"/>
              </a:solidFill>
              <a:latin typeface="Forum"/>
              <a:ea typeface="Forum"/>
              <a:cs typeface="Forum"/>
              <a:sym typeface="Forum"/>
            </a:endParaRPr>
          </a:p>
        </p:txBody>
      </p:sp>
      <p:pic>
        <p:nvPicPr>
          <p:cNvPr id="469" name="Google Shape;469;p45"/>
          <p:cNvPicPr preferRelativeResize="0"/>
          <p:nvPr/>
        </p:nvPicPr>
        <p:blipFill rotWithShape="1">
          <a:blip r:embed="rId3">
            <a:alphaModFix/>
          </a:blip>
          <a:srcRect l="13723" t="9041" r="13969" b="8088"/>
          <a:stretch/>
        </p:blipFill>
        <p:spPr>
          <a:xfrm>
            <a:off x="11362750" y="1232550"/>
            <a:ext cx="5450400" cy="7821900"/>
          </a:xfrm>
          <a:prstGeom prst="roundRect">
            <a:avLst>
              <a:gd name="adj" fmla="val 16667"/>
            </a:avLst>
          </a:prstGeom>
          <a:noFill/>
          <a:ln>
            <a:noFill/>
          </a:ln>
        </p:spPr>
      </p:pic>
      <p:pic>
        <p:nvPicPr>
          <p:cNvPr id="470" name="Google Shape;470;p45"/>
          <p:cNvPicPr preferRelativeResize="0"/>
          <p:nvPr/>
        </p:nvPicPr>
        <p:blipFill>
          <a:blip r:embed="rId4">
            <a:alphaModFix/>
          </a:blip>
          <a:stretch>
            <a:fillRect/>
          </a:stretch>
        </p:blipFill>
        <p:spPr>
          <a:xfrm rot="852875">
            <a:off x="12599525" y="3362162"/>
            <a:ext cx="4022025" cy="4022025"/>
          </a:xfrm>
          <a:prstGeom prst="rect">
            <a:avLst/>
          </a:prstGeom>
          <a:noFill/>
          <a:ln>
            <a:noFill/>
          </a:ln>
        </p:spPr>
      </p:pic>
      <p:pic>
        <p:nvPicPr>
          <p:cNvPr id="471" name="Google Shape;471;p45"/>
          <p:cNvPicPr preferRelativeResize="0"/>
          <p:nvPr/>
        </p:nvPicPr>
        <p:blipFill rotWithShape="1">
          <a:blip r:embed="rId5">
            <a:alphaModFix/>
          </a:blip>
          <a:srcRect l="9387" t="9200" r="13541" b="11345"/>
          <a:stretch/>
        </p:blipFill>
        <p:spPr>
          <a:xfrm>
            <a:off x="1223850" y="1997175"/>
            <a:ext cx="7305900" cy="73740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DF540F"/>
        </a:solidFill>
        <a:effectLst/>
      </p:bgPr>
    </p:bg>
    <p:spTree>
      <p:nvGrpSpPr>
        <p:cNvPr id="1" name="Shape 475"/>
        <p:cNvGrpSpPr/>
        <p:nvPr/>
      </p:nvGrpSpPr>
      <p:grpSpPr>
        <a:xfrm>
          <a:off x="0" y="0"/>
          <a:ext cx="0" cy="0"/>
          <a:chOff x="0" y="0"/>
          <a:chExt cx="0" cy="0"/>
        </a:xfrm>
      </p:grpSpPr>
      <p:sp>
        <p:nvSpPr>
          <p:cNvPr id="476" name="Google Shape;476;p46"/>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Label Design:</a:t>
            </a:r>
            <a:endParaRPr sz="7200">
              <a:solidFill>
                <a:srgbClr val="F6E1D0"/>
              </a:solidFill>
              <a:latin typeface="Forum"/>
              <a:ea typeface="Forum"/>
              <a:cs typeface="Forum"/>
              <a:sym typeface="Forum"/>
            </a:endParaRPr>
          </a:p>
        </p:txBody>
      </p:sp>
      <p:pic>
        <p:nvPicPr>
          <p:cNvPr id="477" name="Google Shape;477;p46"/>
          <p:cNvPicPr preferRelativeResize="0"/>
          <p:nvPr/>
        </p:nvPicPr>
        <p:blipFill rotWithShape="1">
          <a:blip r:embed="rId3">
            <a:alphaModFix/>
          </a:blip>
          <a:srcRect t="5972" b="7093"/>
          <a:stretch/>
        </p:blipFill>
        <p:spPr>
          <a:xfrm>
            <a:off x="2677200" y="2149225"/>
            <a:ext cx="12529548" cy="72614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481"/>
        <p:cNvGrpSpPr/>
        <p:nvPr/>
      </p:nvGrpSpPr>
      <p:grpSpPr>
        <a:xfrm>
          <a:off x="0" y="0"/>
          <a:ext cx="0" cy="0"/>
          <a:chOff x="0" y="0"/>
          <a:chExt cx="0" cy="0"/>
        </a:xfrm>
      </p:grpSpPr>
      <p:sp>
        <p:nvSpPr>
          <p:cNvPr id="482" name="Google Shape;482;p47"/>
          <p:cNvSpPr/>
          <p:nvPr/>
        </p:nvSpPr>
        <p:spPr>
          <a:xfrm rot="5400000">
            <a:off x="1169935" y="-3585170"/>
            <a:ext cx="5335089" cy="10613042"/>
          </a:xfrm>
          <a:custGeom>
            <a:avLst/>
            <a:gdLst/>
            <a:ahLst/>
            <a:cxnLst/>
            <a:rect l="l" t="t" r="r" b="b"/>
            <a:pathLst>
              <a:path w="5335089" h="10613042" extrusionOk="0">
                <a:moveTo>
                  <a:pt x="0" y="0"/>
                </a:moveTo>
                <a:lnTo>
                  <a:pt x="5335089" y="0"/>
                </a:lnTo>
                <a:lnTo>
                  <a:pt x="5335089" y="10613042"/>
                </a:lnTo>
                <a:lnTo>
                  <a:pt x="0" y="10613042"/>
                </a:lnTo>
                <a:lnTo>
                  <a:pt x="0" y="0"/>
                </a:lnTo>
                <a:close/>
              </a:path>
            </a:pathLst>
          </a:custGeom>
          <a:blipFill rotWithShape="1">
            <a:blip r:embed="rId3">
              <a:alphaModFix/>
            </a:blip>
            <a:stretch>
              <a:fillRect/>
            </a:stretch>
          </a:blipFill>
          <a:ln>
            <a:noFill/>
          </a:ln>
        </p:spPr>
        <p:txBody>
          <a:bodyPr/>
          <a:lstStyle/>
          <a:p>
            <a:endParaRPr lang="en-US"/>
          </a:p>
        </p:txBody>
      </p:sp>
      <p:sp>
        <p:nvSpPr>
          <p:cNvPr id="483" name="Google Shape;483;p47"/>
          <p:cNvSpPr/>
          <p:nvPr/>
        </p:nvSpPr>
        <p:spPr>
          <a:xfrm rot="5400000">
            <a:off x="1895365" y="-2757236"/>
            <a:ext cx="4420460" cy="8793579"/>
          </a:xfrm>
          <a:custGeom>
            <a:avLst/>
            <a:gdLst/>
            <a:ahLst/>
            <a:cxnLst/>
            <a:rect l="l" t="t" r="r" b="b"/>
            <a:pathLst>
              <a:path w="4420460" h="8793579" extrusionOk="0">
                <a:moveTo>
                  <a:pt x="0" y="0"/>
                </a:moveTo>
                <a:lnTo>
                  <a:pt x="4420460" y="0"/>
                </a:lnTo>
                <a:lnTo>
                  <a:pt x="4420460" y="8793579"/>
                </a:lnTo>
                <a:lnTo>
                  <a:pt x="0" y="8793579"/>
                </a:lnTo>
                <a:lnTo>
                  <a:pt x="0" y="0"/>
                </a:lnTo>
                <a:close/>
              </a:path>
            </a:pathLst>
          </a:custGeom>
          <a:blipFill rotWithShape="1">
            <a:blip r:embed="rId3">
              <a:alphaModFix/>
            </a:blip>
            <a:stretch>
              <a:fillRect/>
            </a:stretch>
          </a:blipFill>
          <a:ln>
            <a:noFill/>
          </a:ln>
        </p:spPr>
        <p:txBody>
          <a:bodyPr/>
          <a:lstStyle/>
          <a:p>
            <a:endParaRPr lang="en-US"/>
          </a:p>
        </p:txBody>
      </p:sp>
      <p:sp>
        <p:nvSpPr>
          <p:cNvPr id="484" name="Google Shape;484;p47"/>
          <p:cNvSpPr txBox="1"/>
          <p:nvPr/>
        </p:nvSpPr>
        <p:spPr>
          <a:xfrm>
            <a:off x="916650" y="4954250"/>
            <a:ext cx="14569800" cy="46569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Positioning 2</a:t>
            </a:r>
            <a:endParaRPr sz="15116">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r>
              <a:rPr lang="en-US" sz="12116">
                <a:solidFill>
                  <a:srgbClr val="F6E1D0"/>
                </a:solidFill>
                <a:latin typeface="Forum"/>
                <a:ea typeface="Forum"/>
                <a:cs typeface="Forum"/>
                <a:sym typeface="Forum"/>
              </a:rPr>
              <a:t>Health</a:t>
            </a:r>
            <a:endParaRPr sz="12116">
              <a:solidFill>
                <a:srgbClr val="F6E1D0"/>
              </a:solidFill>
              <a:latin typeface="Forum"/>
              <a:ea typeface="Forum"/>
              <a:cs typeface="Forum"/>
              <a:sym typeface="Forum"/>
            </a:endParaRPr>
          </a:p>
        </p:txBody>
      </p:sp>
      <p:sp>
        <p:nvSpPr>
          <p:cNvPr id="485" name="Google Shape;485;p47"/>
          <p:cNvSpPr txBox="1"/>
          <p:nvPr/>
        </p:nvSpPr>
        <p:spPr>
          <a:xfrm>
            <a:off x="1028700" y="4563882"/>
            <a:ext cx="3372900" cy="215400"/>
          </a:xfrm>
          <a:prstGeom prst="rect">
            <a:avLst/>
          </a:prstGeom>
          <a:noFill/>
          <a:ln>
            <a:noFill/>
          </a:ln>
        </p:spPr>
        <p:txBody>
          <a:bodyPr spcFirstLastPara="1" wrap="square" lIns="0" tIns="0" rIns="0" bIns="0" anchor="t" anchorCtr="0">
            <a:spAutoFit/>
          </a:bodyPr>
          <a:lstStyle/>
          <a:p>
            <a:pPr marL="0" marR="0" lvl="0" indent="0" algn="l" rtl="0">
              <a:lnSpc>
                <a:spcPct val="119999"/>
              </a:lnSpc>
              <a:spcBef>
                <a:spcPts val="0"/>
              </a:spcBef>
              <a:spcAft>
                <a:spcPts val="0"/>
              </a:spcAft>
              <a:buNone/>
            </a:pPr>
            <a:endParaRPr/>
          </a:p>
        </p:txBody>
      </p:sp>
      <p:pic>
        <p:nvPicPr>
          <p:cNvPr id="486" name="Google Shape;486;p47"/>
          <p:cNvPicPr preferRelativeResize="0"/>
          <p:nvPr/>
        </p:nvPicPr>
        <p:blipFill>
          <a:blip r:embed="rId4">
            <a:alphaModFix amt="56000"/>
          </a:blip>
          <a:stretch>
            <a:fillRect/>
          </a:stretch>
        </p:blipFill>
        <p:spPr>
          <a:xfrm>
            <a:off x="10258725" y="1645225"/>
            <a:ext cx="8404525" cy="8404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490"/>
        <p:cNvGrpSpPr/>
        <p:nvPr/>
      </p:nvGrpSpPr>
      <p:grpSpPr>
        <a:xfrm>
          <a:off x="0" y="0"/>
          <a:ext cx="0" cy="0"/>
          <a:chOff x="0" y="0"/>
          <a:chExt cx="0" cy="0"/>
        </a:xfrm>
      </p:grpSpPr>
      <p:sp>
        <p:nvSpPr>
          <p:cNvPr id="491" name="Google Shape;491;p48"/>
          <p:cNvSpPr/>
          <p:nvPr/>
        </p:nvSpPr>
        <p:spPr>
          <a:xfrm>
            <a:off x="1210532" y="1200050"/>
            <a:ext cx="15864872" cy="7886445"/>
          </a:xfrm>
          <a:custGeom>
            <a:avLst/>
            <a:gdLst/>
            <a:ahLst/>
            <a:cxnLst/>
            <a:rect l="l" t="t" r="r" b="b"/>
            <a:pathLst>
              <a:path w="2095064" h="2104455" extrusionOk="0">
                <a:moveTo>
                  <a:pt x="1047532" y="0"/>
                </a:moveTo>
                <a:cubicBezTo>
                  <a:pt x="1626824" y="2591"/>
                  <a:pt x="2095064" y="472929"/>
                  <a:pt x="2095064" y="1052227"/>
                </a:cubicBezTo>
                <a:cubicBezTo>
                  <a:pt x="2095064" y="1631526"/>
                  <a:pt x="1626824" y="2101864"/>
                  <a:pt x="1047532" y="2104455"/>
                </a:cubicBezTo>
                <a:cubicBezTo>
                  <a:pt x="468240" y="2101864"/>
                  <a:pt x="0" y="1631526"/>
                  <a:pt x="0" y="1052227"/>
                </a:cubicBezTo>
                <a:cubicBezTo>
                  <a:pt x="0" y="472929"/>
                  <a:pt x="468240" y="2591"/>
                  <a:pt x="1047532" y="0"/>
                </a:cubicBezTo>
                <a:close/>
              </a:path>
            </a:pathLst>
          </a:custGeom>
          <a:solidFill>
            <a:srgbClr val="000000">
              <a:alpha val="0"/>
            </a:srgbClr>
          </a:solidFill>
          <a:ln w="28575" cap="flat" cmpd="sng">
            <a:solidFill>
              <a:srgbClr val="DF54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1701644" y="1597150"/>
            <a:ext cx="14884351" cy="7092294"/>
          </a:xfrm>
          <a:custGeom>
            <a:avLst/>
            <a:gdLst/>
            <a:ahLst/>
            <a:cxnLst/>
            <a:rect l="l" t="t" r="r" b="b"/>
            <a:pathLst>
              <a:path w="1884095" h="1892540" extrusionOk="0">
                <a:moveTo>
                  <a:pt x="942048" y="0"/>
                </a:moveTo>
                <a:cubicBezTo>
                  <a:pt x="1463006" y="2330"/>
                  <a:pt x="1884095" y="425306"/>
                  <a:pt x="1884095" y="946270"/>
                </a:cubicBezTo>
                <a:cubicBezTo>
                  <a:pt x="1884095" y="1467234"/>
                  <a:pt x="1463006" y="1890210"/>
                  <a:pt x="942048" y="1892540"/>
                </a:cubicBezTo>
                <a:cubicBezTo>
                  <a:pt x="421089" y="1890210"/>
                  <a:pt x="0" y="1467234"/>
                  <a:pt x="0" y="946270"/>
                </a:cubicBezTo>
                <a:cubicBezTo>
                  <a:pt x="0" y="425306"/>
                  <a:pt x="421089" y="2330"/>
                  <a:pt x="942048" y="0"/>
                </a:cubicBezTo>
                <a:close/>
              </a:path>
            </a:pathLst>
          </a:custGeom>
          <a:solidFill>
            <a:srgbClr val="000000">
              <a:alpha val="0"/>
            </a:srgbClr>
          </a:solidFill>
          <a:ln w="28575" cap="flat" cmpd="sng">
            <a:solidFill>
              <a:srgbClr val="DF54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8"/>
          <p:cNvSpPr/>
          <p:nvPr/>
        </p:nvSpPr>
        <p:spPr>
          <a:xfrm>
            <a:off x="2124919" y="1993800"/>
            <a:ext cx="14037057" cy="6297547"/>
          </a:xfrm>
          <a:custGeom>
            <a:avLst/>
            <a:gdLst/>
            <a:ahLst/>
            <a:cxnLst/>
            <a:rect l="l" t="t" r="r" b="b"/>
            <a:pathLst>
              <a:path w="1757378" h="1765255" extrusionOk="0">
                <a:moveTo>
                  <a:pt x="878689" y="0"/>
                </a:moveTo>
                <a:cubicBezTo>
                  <a:pt x="1364610" y="2173"/>
                  <a:pt x="1757378" y="396702"/>
                  <a:pt x="1757378" y="882627"/>
                </a:cubicBezTo>
                <a:cubicBezTo>
                  <a:pt x="1757378" y="1368553"/>
                  <a:pt x="1364610" y="1763082"/>
                  <a:pt x="878689" y="1765255"/>
                </a:cubicBezTo>
                <a:cubicBezTo>
                  <a:pt x="392768" y="1763082"/>
                  <a:pt x="0" y="1368553"/>
                  <a:pt x="0" y="882627"/>
                </a:cubicBezTo>
                <a:cubicBezTo>
                  <a:pt x="0" y="396702"/>
                  <a:pt x="392768" y="2173"/>
                  <a:pt x="878689" y="0"/>
                </a:cubicBezTo>
                <a:close/>
              </a:path>
            </a:pathLst>
          </a:custGeom>
          <a:solidFill>
            <a:srgbClr val="DF54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4" name="Google Shape;494;p48"/>
          <p:cNvCxnSpPr/>
          <p:nvPr/>
        </p:nvCxnSpPr>
        <p:spPr>
          <a:xfrm rot="10800000">
            <a:off x="-450797" y="5162550"/>
            <a:ext cx="1661400" cy="0"/>
          </a:xfrm>
          <a:prstGeom prst="straightConnector1">
            <a:avLst/>
          </a:prstGeom>
          <a:noFill/>
          <a:ln w="28575" cap="flat" cmpd="sng">
            <a:solidFill>
              <a:srgbClr val="DF540F"/>
            </a:solidFill>
            <a:prstDash val="solid"/>
            <a:round/>
            <a:headEnd type="none" w="sm" len="sm"/>
            <a:tailEnd type="none" w="sm" len="sm"/>
          </a:ln>
        </p:spPr>
      </p:cxnSp>
      <p:cxnSp>
        <p:nvCxnSpPr>
          <p:cNvPr id="495" name="Google Shape;495;p48"/>
          <p:cNvCxnSpPr/>
          <p:nvPr/>
        </p:nvCxnSpPr>
        <p:spPr>
          <a:xfrm rot="10800000">
            <a:off x="17077497" y="5162550"/>
            <a:ext cx="1661400" cy="0"/>
          </a:xfrm>
          <a:prstGeom prst="straightConnector1">
            <a:avLst/>
          </a:prstGeom>
          <a:noFill/>
          <a:ln w="28575" cap="flat" cmpd="sng">
            <a:solidFill>
              <a:srgbClr val="DF540F"/>
            </a:solidFill>
            <a:prstDash val="solid"/>
            <a:round/>
            <a:headEnd type="none" w="sm" len="sm"/>
            <a:tailEnd type="none" w="sm" len="sm"/>
          </a:ln>
        </p:spPr>
      </p:cxnSp>
      <p:sp>
        <p:nvSpPr>
          <p:cNvPr id="496" name="Google Shape;496;p48"/>
          <p:cNvSpPr txBox="1"/>
          <p:nvPr/>
        </p:nvSpPr>
        <p:spPr>
          <a:xfrm>
            <a:off x="2857825" y="2331553"/>
            <a:ext cx="12570300" cy="3434700"/>
          </a:xfrm>
          <a:prstGeom prst="rect">
            <a:avLst/>
          </a:prstGeom>
          <a:noFill/>
          <a:ln>
            <a:noFill/>
          </a:ln>
        </p:spPr>
        <p:txBody>
          <a:bodyPr spcFirstLastPara="1" wrap="square" lIns="0" tIns="0" rIns="0" bIns="0" anchor="t" anchorCtr="0">
            <a:spAutoFit/>
          </a:bodyPr>
          <a:lstStyle/>
          <a:p>
            <a:pPr marL="0" lvl="0" indent="0" algn="ctr" rtl="0">
              <a:lnSpc>
                <a:spcPct val="130000"/>
              </a:lnSpc>
              <a:spcBef>
                <a:spcPts val="0"/>
              </a:spcBef>
              <a:spcAft>
                <a:spcPts val="0"/>
              </a:spcAft>
              <a:buNone/>
            </a:pPr>
            <a:r>
              <a:rPr lang="en-US" sz="9999">
                <a:solidFill>
                  <a:srgbClr val="FFEED9"/>
                </a:solidFill>
                <a:latin typeface="Forum"/>
                <a:ea typeface="Forum"/>
                <a:cs typeface="Forum"/>
                <a:sym typeface="Forum"/>
              </a:rPr>
              <a:t>Magician</a:t>
            </a:r>
            <a:endParaRPr sz="9999">
              <a:solidFill>
                <a:srgbClr val="FFEED9"/>
              </a:solidFill>
              <a:latin typeface="Forum"/>
              <a:ea typeface="Forum"/>
              <a:cs typeface="Forum"/>
              <a:sym typeface="Forum"/>
            </a:endParaRPr>
          </a:p>
          <a:p>
            <a:pPr marL="0" marR="0" lvl="0" indent="0" algn="ctr" rtl="0">
              <a:lnSpc>
                <a:spcPct val="106999"/>
              </a:lnSpc>
              <a:spcBef>
                <a:spcPts val="0"/>
              </a:spcBef>
              <a:spcAft>
                <a:spcPts val="0"/>
              </a:spcAft>
              <a:buNone/>
            </a:pPr>
            <a:r>
              <a:rPr lang="en-US" sz="4500">
                <a:solidFill>
                  <a:srgbClr val="F6E1D0"/>
                </a:solidFill>
                <a:latin typeface="Times New Roman"/>
                <a:ea typeface="Times New Roman"/>
                <a:cs typeface="Times New Roman"/>
                <a:sym typeface="Times New Roman"/>
              </a:rPr>
              <a:t>Saratoga Peanut Butter allows you to </a:t>
            </a:r>
            <a:r>
              <a:rPr lang="en-US" sz="4500" b="1">
                <a:solidFill>
                  <a:srgbClr val="F6E1D0"/>
                </a:solidFill>
                <a:latin typeface="Times New Roman"/>
                <a:ea typeface="Times New Roman"/>
                <a:cs typeface="Times New Roman"/>
                <a:sym typeface="Times New Roman"/>
              </a:rPr>
              <a:t>indulge</a:t>
            </a:r>
            <a:r>
              <a:rPr lang="en-US" sz="4500">
                <a:solidFill>
                  <a:srgbClr val="F6E1D0"/>
                </a:solidFill>
                <a:latin typeface="Times New Roman"/>
                <a:ea typeface="Times New Roman"/>
                <a:cs typeface="Times New Roman"/>
                <a:sym typeface="Times New Roman"/>
              </a:rPr>
              <a:t> while still prioritizing your </a:t>
            </a:r>
            <a:r>
              <a:rPr lang="en-US" sz="4500" b="1">
                <a:solidFill>
                  <a:srgbClr val="F6E1D0"/>
                </a:solidFill>
                <a:latin typeface="Times New Roman"/>
                <a:ea typeface="Times New Roman"/>
                <a:cs typeface="Times New Roman"/>
                <a:sym typeface="Times New Roman"/>
              </a:rPr>
              <a:t>health</a:t>
            </a:r>
            <a:r>
              <a:rPr lang="en-US" sz="4500">
                <a:solidFill>
                  <a:srgbClr val="F6E1D0"/>
                </a:solidFill>
                <a:latin typeface="Times New Roman"/>
                <a:ea typeface="Times New Roman"/>
                <a:cs typeface="Times New Roman"/>
                <a:sym typeface="Times New Roman"/>
              </a:rPr>
              <a:t> and </a:t>
            </a:r>
            <a:r>
              <a:rPr lang="en-US" sz="4500" b="1">
                <a:solidFill>
                  <a:srgbClr val="F6E1D0"/>
                </a:solidFill>
                <a:latin typeface="Times New Roman"/>
                <a:ea typeface="Times New Roman"/>
                <a:cs typeface="Times New Roman"/>
                <a:sym typeface="Times New Roman"/>
              </a:rPr>
              <a:t>wellness</a:t>
            </a:r>
            <a:r>
              <a:rPr lang="en-US" sz="4500">
                <a:solidFill>
                  <a:srgbClr val="F6E1D0"/>
                </a:solidFill>
                <a:latin typeface="Times New Roman"/>
                <a:ea typeface="Times New Roman"/>
                <a:cs typeface="Times New Roman"/>
                <a:sym typeface="Times New Roman"/>
              </a:rPr>
              <a:t>.  </a:t>
            </a:r>
            <a:endParaRPr sz="4500">
              <a:solidFill>
                <a:srgbClr val="F6E1D0"/>
              </a:solidFill>
              <a:latin typeface="Forum"/>
              <a:ea typeface="Forum"/>
              <a:cs typeface="Forum"/>
              <a:sym typeface="Forum"/>
            </a:endParaRPr>
          </a:p>
        </p:txBody>
      </p:sp>
      <p:sp>
        <p:nvSpPr>
          <p:cNvPr id="497" name="Google Shape;497;p48"/>
          <p:cNvSpPr txBox="1"/>
          <p:nvPr/>
        </p:nvSpPr>
        <p:spPr>
          <a:xfrm>
            <a:off x="4930324" y="6705715"/>
            <a:ext cx="84273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501"/>
        <p:cNvGrpSpPr/>
        <p:nvPr/>
      </p:nvGrpSpPr>
      <p:grpSpPr>
        <a:xfrm>
          <a:off x="0" y="0"/>
          <a:ext cx="0" cy="0"/>
          <a:chOff x="0" y="0"/>
          <a:chExt cx="0" cy="0"/>
        </a:xfrm>
      </p:grpSpPr>
      <p:grpSp>
        <p:nvGrpSpPr>
          <p:cNvPr id="502" name="Google Shape;502;p49"/>
          <p:cNvGrpSpPr/>
          <p:nvPr/>
        </p:nvGrpSpPr>
        <p:grpSpPr>
          <a:xfrm>
            <a:off x="0" y="-454425"/>
            <a:ext cx="6061440" cy="11015099"/>
            <a:chOff x="0" y="-47625"/>
            <a:chExt cx="2408296" cy="2901077"/>
          </a:xfrm>
        </p:grpSpPr>
        <p:sp>
          <p:nvSpPr>
            <p:cNvPr id="503" name="Google Shape;503;p49"/>
            <p:cNvSpPr/>
            <p:nvPr/>
          </p:nvSpPr>
          <p:spPr>
            <a:xfrm>
              <a:off x="0" y="0"/>
              <a:ext cx="2408296" cy="2853452"/>
            </a:xfrm>
            <a:custGeom>
              <a:avLst/>
              <a:gdLst/>
              <a:ahLst/>
              <a:cxnLst/>
              <a:rect l="l" t="t" r="r" b="b"/>
              <a:pathLst>
                <a:path w="2408296" h="2853452" extrusionOk="0">
                  <a:moveTo>
                    <a:pt x="0" y="0"/>
                  </a:moveTo>
                  <a:lnTo>
                    <a:pt x="2408296" y="0"/>
                  </a:lnTo>
                  <a:lnTo>
                    <a:pt x="2408296" y="2853452"/>
                  </a:lnTo>
                  <a:lnTo>
                    <a:pt x="0" y="2853452"/>
                  </a:lnTo>
                  <a:close/>
                </a:path>
              </a:pathLst>
            </a:custGeom>
            <a:solidFill>
              <a:srgbClr val="DF540F"/>
            </a:solidFill>
            <a:ln>
              <a:noFill/>
            </a:ln>
          </p:spPr>
          <p:txBody>
            <a:bodyPr/>
            <a:lstStyle/>
            <a:p>
              <a:endParaRPr lang="en-US"/>
            </a:p>
          </p:txBody>
        </p:sp>
        <p:sp>
          <p:nvSpPr>
            <p:cNvPr id="504" name="Google Shape;504;p4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5" name="Google Shape;505;p49"/>
          <p:cNvSpPr txBox="1"/>
          <p:nvPr/>
        </p:nvSpPr>
        <p:spPr>
          <a:xfrm>
            <a:off x="10368286" y="6573204"/>
            <a:ext cx="6957900" cy="193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endParaRPr/>
          </a:p>
        </p:txBody>
      </p:sp>
      <p:sp>
        <p:nvSpPr>
          <p:cNvPr id="506" name="Google Shape;506;p49"/>
          <p:cNvSpPr txBox="1"/>
          <p:nvPr/>
        </p:nvSpPr>
        <p:spPr>
          <a:xfrm>
            <a:off x="6474025" y="635000"/>
            <a:ext cx="11814300" cy="90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Hind Madurai"/>
                <a:ea typeface="Hind Madurai"/>
                <a:cs typeface="Hind Madurai"/>
                <a:sym typeface="Hind Madurai"/>
              </a:rPr>
              <a:t>Too many foods include: </a:t>
            </a: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fake flavors</a:t>
            </a: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unhealthy ingredients</a:t>
            </a:r>
            <a:endParaRPr sz="3200">
              <a:solidFill>
                <a:schemeClr val="dk1"/>
              </a:solidFill>
              <a:latin typeface="Hind Madurai"/>
              <a:ea typeface="Hind Madurai"/>
              <a:cs typeface="Hind Madurai"/>
              <a:sym typeface="Hind Madurai"/>
            </a:endParaRPr>
          </a:p>
          <a:p>
            <a:pPr marL="45720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45720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91440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914400" lvl="0" indent="0" algn="l" rtl="0">
              <a:spcBef>
                <a:spcPts val="0"/>
              </a:spcBef>
              <a:spcAft>
                <a:spcPts val="0"/>
              </a:spcAft>
              <a:buNone/>
            </a:pPr>
            <a:endParaRPr sz="3200">
              <a:solidFill>
                <a:schemeClr val="dk1"/>
              </a:solidFill>
              <a:latin typeface="Hind Madurai"/>
              <a:ea typeface="Hind Madurai"/>
              <a:cs typeface="Hind Madurai"/>
              <a:sym typeface="Hind Madurai"/>
            </a:endParaRPr>
          </a:p>
          <a:p>
            <a:pPr marL="457200" lvl="0"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SPB allows people to eat without consequence</a:t>
            </a:r>
            <a:endParaRPr sz="3200">
              <a:solidFill>
                <a:schemeClr val="dk1"/>
              </a:solidFill>
              <a:latin typeface="Hind Madurai"/>
              <a:ea typeface="Hind Madurai"/>
              <a:cs typeface="Hind Madurai"/>
              <a:sym typeface="Hind Madurai"/>
            </a:endParaRPr>
          </a:p>
          <a:p>
            <a:pPr marL="1371600" lvl="1"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eliminate additives, palm oil, etc.</a:t>
            </a:r>
            <a:endParaRPr sz="3200">
              <a:solidFill>
                <a:schemeClr val="dk1"/>
              </a:solidFill>
              <a:latin typeface="Hind Madurai"/>
              <a:ea typeface="Hind Madurai"/>
              <a:cs typeface="Hind Madurai"/>
              <a:sym typeface="Hind Madurai"/>
            </a:endParaRPr>
          </a:p>
          <a:p>
            <a:pPr marL="1371600" lvl="1"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maintain taste</a:t>
            </a:r>
            <a:endParaRPr sz="3200">
              <a:solidFill>
                <a:schemeClr val="dk1"/>
              </a:solidFill>
              <a:latin typeface="Hind Madurai"/>
              <a:ea typeface="Hind Madurai"/>
              <a:cs typeface="Hind Madurai"/>
              <a:sym typeface="Hind Madurai"/>
            </a:endParaRPr>
          </a:p>
          <a:p>
            <a:pPr marL="1371600" lvl="1" indent="-431800" algn="l" rtl="0">
              <a:spcBef>
                <a:spcPts val="0"/>
              </a:spcBef>
              <a:spcAft>
                <a:spcPts val="0"/>
              </a:spcAft>
              <a:buClr>
                <a:schemeClr val="dk1"/>
              </a:buClr>
              <a:buSzPts val="3200"/>
              <a:buFont typeface="Hind Madurai"/>
              <a:buChar char="○"/>
            </a:pPr>
            <a:r>
              <a:rPr lang="en-US" sz="3200">
                <a:solidFill>
                  <a:schemeClr val="dk1"/>
                </a:solidFill>
                <a:latin typeface="Hind Madurai"/>
                <a:ea typeface="Hind Madurai"/>
                <a:cs typeface="Hind Madurai"/>
                <a:sym typeface="Hind Madurai"/>
              </a:rPr>
              <a:t>provide nutrition</a:t>
            </a:r>
            <a:endParaRPr sz="3200">
              <a:solidFill>
                <a:schemeClr val="dk1"/>
              </a:solidFill>
              <a:latin typeface="Hind Madurai"/>
              <a:ea typeface="Hind Madurai"/>
              <a:cs typeface="Hind Madurai"/>
              <a:sym typeface="Hind Madurai"/>
            </a:endParaRPr>
          </a:p>
          <a:p>
            <a:pPr marL="1371600" lvl="0" indent="0" algn="l" rtl="0">
              <a:spcBef>
                <a:spcPts val="0"/>
              </a:spcBef>
              <a:spcAft>
                <a:spcPts val="0"/>
              </a:spcAft>
              <a:buNone/>
            </a:pPr>
            <a:endParaRPr sz="3200">
              <a:solidFill>
                <a:schemeClr val="dk1"/>
              </a:solidFill>
              <a:latin typeface="Hind Madurai"/>
              <a:ea typeface="Hind Madurai"/>
              <a:cs typeface="Hind Madurai"/>
              <a:sym typeface="Hind Madurai"/>
            </a:endParaRPr>
          </a:p>
        </p:txBody>
      </p:sp>
      <p:sp>
        <p:nvSpPr>
          <p:cNvPr id="507" name="Google Shape;507;p49"/>
          <p:cNvSpPr txBox="1"/>
          <p:nvPr/>
        </p:nvSpPr>
        <p:spPr>
          <a:xfrm>
            <a:off x="277017" y="1680600"/>
            <a:ext cx="5507400" cy="6925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9999">
                <a:solidFill>
                  <a:srgbClr val="F6E1D0"/>
                </a:solidFill>
                <a:latin typeface="Forum"/>
                <a:ea typeface="Forum"/>
                <a:cs typeface="Forum"/>
                <a:sym typeface="Forum"/>
              </a:rPr>
              <a:t>Rationale:</a:t>
            </a:r>
            <a:endParaRPr sz="9999">
              <a:solidFill>
                <a:srgbClr val="F6E1D0"/>
              </a:solidFill>
              <a:latin typeface="Forum"/>
              <a:ea typeface="Forum"/>
              <a:cs typeface="Forum"/>
              <a:sym typeface="Forum"/>
            </a:endParaRPr>
          </a:p>
          <a:p>
            <a:pPr marL="0" marR="0" lvl="0" indent="0" algn="ctr" rtl="0">
              <a:lnSpc>
                <a:spcPct val="90000"/>
              </a:lnSpc>
              <a:spcBef>
                <a:spcPts val="0"/>
              </a:spcBef>
              <a:spcAft>
                <a:spcPts val="0"/>
              </a:spcAft>
              <a:buNone/>
            </a:pPr>
            <a:r>
              <a:rPr lang="en-US" sz="9999">
                <a:solidFill>
                  <a:srgbClr val="F6E1D0"/>
                </a:solidFill>
                <a:latin typeface="Forum"/>
                <a:ea typeface="Forum"/>
                <a:cs typeface="Forum"/>
                <a:sym typeface="Forum"/>
              </a:rPr>
              <a:t>Let’s offer</a:t>
            </a:r>
            <a:endParaRPr sz="9999">
              <a:solidFill>
                <a:srgbClr val="F6E1D0"/>
              </a:solidFill>
              <a:latin typeface="Forum"/>
              <a:ea typeface="Forum"/>
              <a:cs typeface="Forum"/>
              <a:sym typeface="Forum"/>
            </a:endParaRPr>
          </a:p>
          <a:p>
            <a:pPr marL="0" marR="0" lvl="0" indent="0" algn="ctr" rtl="0">
              <a:lnSpc>
                <a:spcPct val="90000"/>
              </a:lnSpc>
              <a:spcBef>
                <a:spcPts val="0"/>
              </a:spcBef>
              <a:spcAft>
                <a:spcPts val="0"/>
              </a:spcAft>
              <a:buNone/>
            </a:pPr>
            <a:r>
              <a:rPr lang="en-US" sz="9999">
                <a:solidFill>
                  <a:srgbClr val="F6E1D0"/>
                </a:solidFill>
                <a:latin typeface="Forum"/>
                <a:ea typeface="Forum"/>
                <a:cs typeface="Forum"/>
                <a:sym typeface="Forum"/>
              </a:rPr>
              <a:t>people something</a:t>
            </a:r>
            <a:endParaRPr sz="9999">
              <a:solidFill>
                <a:srgbClr val="F6E1D0"/>
              </a:solidFill>
              <a:latin typeface="Forum"/>
              <a:ea typeface="Forum"/>
              <a:cs typeface="Forum"/>
              <a:sym typeface="Forum"/>
            </a:endParaRPr>
          </a:p>
          <a:p>
            <a:pPr marL="0" marR="0" lvl="0" indent="0" algn="ctr" rtl="0">
              <a:lnSpc>
                <a:spcPct val="90000"/>
              </a:lnSpc>
              <a:spcBef>
                <a:spcPts val="0"/>
              </a:spcBef>
              <a:spcAft>
                <a:spcPts val="0"/>
              </a:spcAft>
              <a:buNone/>
            </a:pPr>
            <a:r>
              <a:rPr lang="en-US" sz="9999">
                <a:solidFill>
                  <a:srgbClr val="F6E1D0"/>
                </a:solidFill>
                <a:latin typeface="Forum"/>
                <a:ea typeface="Forum"/>
                <a:cs typeface="Forum"/>
                <a:sym typeface="Forum"/>
              </a:rPr>
              <a:t>GOOD</a:t>
            </a:r>
            <a:endParaRPr sz="9999">
              <a:solidFill>
                <a:srgbClr val="F6E1D0"/>
              </a:solidFill>
              <a:latin typeface="Forum"/>
              <a:ea typeface="Forum"/>
              <a:cs typeface="Forum"/>
              <a:sym typeface="Forum"/>
            </a:endParaRPr>
          </a:p>
        </p:txBody>
      </p:sp>
      <p:pic>
        <p:nvPicPr>
          <p:cNvPr id="508" name="Google Shape;508;p49"/>
          <p:cNvPicPr preferRelativeResize="0"/>
          <p:nvPr/>
        </p:nvPicPr>
        <p:blipFill>
          <a:blip r:embed="rId3">
            <a:alphaModFix/>
          </a:blip>
          <a:stretch>
            <a:fillRect/>
          </a:stretch>
        </p:blipFill>
        <p:spPr>
          <a:xfrm>
            <a:off x="13785950" y="7509588"/>
            <a:ext cx="2789774" cy="2789776"/>
          </a:xfrm>
          <a:prstGeom prst="rect">
            <a:avLst/>
          </a:prstGeom>
          <a:noFill/>
          <a:ln>
            <a:noFill/>
          </a:ln>
        </p:spPr>
      </p:pic>
      <p:pic>
        <p:nvPicPr>
          <p:cNvPr id="509" name="Google Shape;509;p49"/>
          <p:cNvPicPr preferRelativeResize="0"/>
          <p:nvPr/>
        </p:nvPicPr>
        <p:blipFill>
          <a:blip r:embed="rId4">
            <a:alphaModFix/>
          </a:blip>
          <a:stretch>
            <a:fillRect/>
          </a:stretch>
        </p:blipFill>
        <p:spPr>
          <a:xfrm>
            <a:off x="7628238" y="3190737"/>
            <a:ext cx="1861627" cy="1861627"/>
          </a:xfrm>
          <a:prstGeom prst="rect">
            <a:avLst/>
          </a:prstGeom>
          <a:noFill/>
          <a:ln>
            <a:noFill/>
          </a:ln>
        </p:spPr>
      </p:pic>
      <p:pic>
        <p:nvPicPr>
          <p:cNvPr id="510" name="Google Shape;510;p49"/>
          <p:cNvPicPr preferRelativeResize="0"/>
          <p:nvPr/>
        </p:nvPicPr>
        <p:blipFill>
          <a:blip r:embed="rId5">
            <a:alphaModFix/>
          </a:blip>
          <a:stretch>
            <a:fillRect/>
          </a:stretch>
        </p:blipFill>
        <p:spPr>
          <a:xfrm>
            <a:off x="11450350" y="3190737"/>
            <a:ext cx="1861626" cy="1861626"/>
          </a:xfrm>
          <a:prstGeom prst="rect">
            <a:avLst/>
          </a:prstGeom>
          <a:noFill/>
          <a:ln>
            <a:noFill/>
          </a:ln>
        </p:spPr>
      </p:pic>
      <p:pic>
        <p:nvPicPr>
          <p:cNvPr id="511" name="Google Shape;511;p49"/>
          <p:cNvPicPr preferRelativeResize="0"/>
          <p:nvPr/>
        </p:nvPicPr>
        <p:blipFill>
          <a:blip r:embed="rId6">
            <a:alphaModFix/>
          </a:blip>
          <a:stretch>
            <a:fillRect/>
          </a:stretch>
        </p:blipFill>
        <p:spPr>
          <a:xfrm>
            <a:off x="14855125" y="2806875"/>
            <a:ext cx="2245500" cy="2245500"/>
          </a:xfrm>
          <a:prstGeom prst="rect">
            <a:avLst/>
          </a:prstGeom>
          <a:noFill/>
          <a:ln>
            <a:noFill/>
          </a:ln>
        </p:spPr>
      </p:pic>
      <p:pic>
        <p:nvPicPr>
          <p:cNvPr id="512" name="Google Shape;512;p49"/>
          <p:cNvPicPr preferRelativeResize="0"/>
          <p:nvPr/>
        </p:nvPicPr>
        <p:blipFill>
          <a:blip r:embed="rId7">
            <a:alphaModFix/>
          </a:blip>
          <a:stretch>
            <a:fillRect/>
          </a:stretch>
        </p:blipFill>
        <p:spPr>
          <a:xfrm>
            <a:off x="8371312" y="8252175"/>
            <a:ext cx="3104763" cy="18616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16"/>
        <p:cNvGrpSpPr/>
        <p:nvPr/>
      </p:nvGrpSpPr>
      <p:grpSpPr>
        <a:xfrm>
          <a:off x="0" y="0"/>
          <a:ext cx="0" cy="0"/>
          <a:chOff x="0" y="0"/>
          <a:chExt cx="0" cy="0"/>
        </a:xfrm>
      </p:grpSpPr>
      <p:sp>
        <p:nvSpPr>
          <p:cNvPr id="517" name="Google Shape;517;p50"/>
          <p:cNvSpPr/>
          <p:nvPr/>
        </p:nvSpPr>
        <p:spPr>
          <a:xfrm rot="5400000">
            <a:off x="14429878" y="-2356108"/>
            <a:ext cx="7716245" cy="7716245"/>
          </a:xfrm>
          <a:custGeom>
            <a:avLst/>
            <a:gdLst/>
            <a:ahLst/>
            <a:cxnLst/>
            <a:rect l="l" t="t" r="r" b="b"/>
            <a:pathLst>
              <a:path w="7716245" h="7716245" extrusionOk="0">
                <a:moveTo>
                  <a:pt x="0" y="0"/>
                </a:moveTo>
                <a:lnTo>
                  <a:pt x="7716244" y="0"/>
                </a:lnTo>
                <a:lnTo>
                  <a:pt x="7716244" y="7716245"/>
                </a:lnTo>
                <a:lnTo>
                  <a:pt x="0" y="7716245"/>
                </a:lnTo>
                <a:lnTo>
                  <a:pt x="0" y="0"/>
                </a:lnTo>
                <a:close/>
              </a:path>
            </a:pathLst>
          </a:custGeom>
          <a:blipFill rotWithShape="1">
            <a:blip r:embed="rId3">
              <a:alphaModFix/>
            </a:blip>
            <a:stretch>
              <a:fillRect/>
            </a:stretch>
          </a:blipFill>
          <a:ln>
            <a:noFill/>
          </a:ln>
        </p:spPr>
        <p:txBody>
          <a:bodyPr/>
          <a:lstStyle/>
          <a:p>
            <a:endParaRPr lang="en-US"/>
          </a:p>
        </p:txBody>
      </p:sp>
      <p:grpSp>
        <p:nvGrpSpPr>
          <p:cNvPr id="518" name="Google Shape;518;p50"/>
          <p:cNvGrpSpPr/>
          <p:nvPr/>
        </p:nvGrpSpPr>
        <p:grpSpPr>
          <a:xfrm>
            <a:off x="3720877" y="1001275"/>
            <a:ext cx="12247675" cy="8572764"/>
            <a:chOff x="0" y="-9525"/>
            <a:chExt cx="839267" cy="706694"/>
          </a:xfrm>
        </p:grpSpPr>
        <p:sp>
          <p:nvSpPr>
            <p:cNvPr id="519" name="Google Shape;519;p50"/>
            <p:cNvSpPr/>
            <p:nvPr/>
          </p:nvSpPr>
          <p:spPr>
            <a:xfrm>
              <a:off x="0" y="0"/>
              <a:ext cx="839267" cy="697169"/>
            </a:xfrm>
            <a:custGeom>
              <a:avLst/>
              <a:gdLst/>
              <a:ahLst/>
              <a:cxnLst/>
              <a:rect l="l" t="t" r="r" b="b"/>
              <a:pathLst>
                <a:path w="839267" h="697169" extrusionOk="0">
                  <a:moveTo>
                    <a:pt x="556376" y="0"/>
                  </a:moveTo>
                  <a:lnTo>
                    <a:pt x="282407" y="0"/>
                  </a:lnTo>
                  <a:cubicBezTo>
                    <a:pt x="126426" y="0"/>
                    <a:pt x="0" y="123512"/>
                    <a:pt x="0" y="268232"/>
                  </a:cubicBezTo>
                  <a:cubicBezTo>
                    <a:pt x="0" y="372138"/>
                    <a:pt x="66279" y="467279"/>
                    <a:pt x="162037" y="511420"/>
                  </a:cubicBezTo>
                  <a:lnTo>
                    <a:pt x="162037" y="697169"/>
                  </a:lnTo>
                  <a:lnTo>
                    <a:pt x="353844" y="537701"/>
                  </a:lnTo>
                  <a:lnTo>
                    <a:pt x="556376" y="537701"/>
                  </a:lnTo>
                  <a:cubicBezTo>
                    <a:pt x="712818" y="537701"/>
                    <a:pt x="839255" y="414189"/>
                    <a:pt x="839255" y="268224"/>
                  </a:cubicBezTo>
                  <a:cubicBezTo>
                    <a:pt x="839267" y="123512"/>
                    <a:pt x="712818" y="0"/>
                    <a:pt x="556376" y="0"/>
                  </a:cubicBezTo>
                  <a:close/>
                </a:path>
              </a:pathLst>
            </a:custGeom>
            <a:solidFill>
              <a:srgbClr val="000000">
                <a:alpha val="0"/>
              </a:srgbClr>
            </a:solidFill>
            <a:ln w="38100" cap="flat" cmpd="sng">
              <a:solidFill>
                <a:srgbClr val="F6E1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0"/>
            <p:cNvSpPr txBox="1"/>
            <p:nvPr/>
          </p:nvSpPr>
          <p:spPr>
            <a:xfrm>
              <a:off x="0" y="-9525"/>
              <a:ext cx="812700" cy="5301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21" name="Google Shape;521;p50"/>
          <p:cNvGrpSpPr/>
          <p:nvPr/>
        </p:nvGrpSpPr>
        <p:grpSpPr>
          <a:xfrm>
            <a:off x="3954223" y="1183400"/>
            <a:ext cx="11691473" cy="8074906"/>
            <a:chOff x="0" y="-9525"/>
            <a:chExt cx="812811" cy="679643"/>
          </a:xfrm>
        </p:grpSpPr>
        <p:sp>
          <p:nvSpPr>
            <p:cNvPr id="522" name="Google Shape;522;p50"/>
            <p:cNvSpPr/>
            <p:nvPr/>
          </p:nvSpPr>
          <p:spPr>
            <a:xfrm>
              <a:off x="0" y="0"/>
              <a:ext cx="812811" cy="670118"/>
            </a:xfrm>
            <a:custGeom>
              <a:avLst/>
              <a:gdLst/>
              <a:ahLst/>
              <a:cxnLst/>
              <a:rect l="l" t="t" r="r" b="b"/>
              <a:pathLst>
                <a:path w="812811" h="670118" extrusionOk="0">
                  <a:moveTo>
                    <a:pt x="530371" y="0"/>
                  </a:moveTo>
                  <a:lnTo>
                    <a:pt x="282407" y="0"/>
                  </a:lnTo>
                  <a:cubicBezTo>
                    <a:pt x="126426" y="0"/>
                    <a:pt x="0" y="123512"/>
                    <a:pt x="0" y="253505"/>
                  </a:cubicBezTo>
                  <a:cubicBezTo>
                    <a:pt x="0" y="345087"/>
                    <a:pt x="66279" y="440228"/>
                    <a:pt x="162037" y="484369"/>
                  </a:cubicBezTo>
                  <a:lnTo>
                    <a:pt x="162037" y="670118"/>
                  </a:lnTo>
                  <a:lnTo>
                    <a:pt x="353844" y="510651"/>
                  </a:lnTo>
                  <a:lnTo>
                    <a:pt x="530371" y="510651"/>
                  </a:lnTo>
                  <a:cubicBezTo>
                    <a:pt x="686363" y="510651"/>
                    <a:pt x="812800" y="387138"/>
                    <a:pt x="812800" y="253501"/>
                  </a:cubicBezTo>
                  <a:cubicBezTo>
                    <a:pt x="812811" y="123512"/>
                    <a:pt x="686363" y="0"/>
                    <a:pt x="530371" y="0"/>
                  </a:cubicBezTo>
                  <a:close/>
                </a:path>
              </a:pathLst>
            </a:custGeom>
            <a:solidFill>
              <a:srgbClr val="F6E1D0"/>
            </a:solidFill>
            <a:ln w="38100" cap="flat" cmpd="sng">
              <a:solidFill>
                <a:srgbClr val="F6E1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endParaRPr/>
            </a:p>
          </p:txBody>
        </p:sp>
        <p:sp>
          <p:nvSpPr>
            <p:cNvPr id="523" name="Google Shape;523;p50"/>
            <p:cNvSpPr txBox="1"/>
            <p:nvPr/>
          </p:nvSpPr>
          <p:spPr>
            <a:xfrm>
              <a:off x="0" y="-9525"/>
              <a:ext cx="812700" cy="530100"/>
            </a:xfrm>
            <a:prstGeom prst="rect">
              <a:avLst/>
            </a:prstGeom>
            <a:noFill/>
            <a:ln>
              <a:noFill/>
            </a:ln>
          </p:spPr>
          <p:txBody>
            <a:bodyPr spcFirstLastPara="1" wrap="square" lIns="50800" tIns="50800" rIns="50800" bIns="50800" anchor="ctr" anchorCtr="0">
              <a:noAutofit/>
            </a:bodyPr>
            <a:lstStyle/>
            <a:p>
              <a:pPr marL="0" marR="0" lvl="0" indent="0" algn="ctr" rtl="0">
                <a:lnSpc>
                  <a:spcPct val="16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4" name="Google Shape;524;p50"/>
          <p:cNvSpPr/>
          <p:nvPr/>
        </p:nvSpPr>
        <p:spPr>
          <a:xfrm rot="-2700000">
            <a:off x="-3185774" y="5732820"/>
            <a:ext cx="7720536" cy="7720536"/>
          </a:xfrm>
          <a:custGeom>
            <a:avLst/>
            <a:gdLst/>
            <a:ahLst/>
            <a:cxnLst/>
            <a:rect l="l" t="t" r="r" b="b"/>
            <a:pathLst>
              <a:path w="7716245" h="7716245" extrusionOk="0">
                <a:moveTo>
                  <a:pt x="0" y="0"/>
                </a:moveTo>
                <a:lnTo>
                  <a:pt x="7716245" y="0"/>
                </a:lnTo>
                <a:lnTo>
                  <a:pt x="7716245" y="7716245"/>
                </a:lnTo>
                <a:lnTo>
                  <a:pt x="0" y="7716245"/>
                </a:lnTo>
                <a:lnTo>
                  <a:pt x="0" y="0"/>
                </a:lnTo>
                <a:close/>
              </a:path>
            </a:pathLst>
          </a:custGeom>
          <a:blipFill rotWithShape="1">
            <a:blip r:embed="rId3">
              <a:alphaModFix/>
            </a:blip>
            <a:stretch>
              <a:fillRect/>
            </a:stretch>
          </a:blipFill>
          <a:ln>
            <a:noFill/>
          </a:ln>
        </p:spPr>
        <p:txBody>
          <a:bodyPr/>
          <a:lstStyle/>
          <a:p>
            <a:endParaRPr lang="en-US"/>
          </a:p>
        </p:txBody>
      </p:sp>
      <p:sp>
        <p:nvSpPr>
          <p:cNvPr id="525" name="Google Shape;525;p50"/>
          <p:cNvSpPr txBox="1"/>
          <p:nvPr/>
        </p:nvSpPr>
        <p:spPr>
          <a:xfrm>
            <a:off x="5686218" y="2604514"/>
            <a:ext cx="8227500" cy="3989700"/>
          </a:xfrm>
          <a:prstGeom prst="rect">
            <a:avLst/>
          </a:prstGeom>
          <a:noFill/>
          <a:ln>
            <a:noFill/>
          </a:ln>
        </p:spPr>
        <p:txBody>
          <a:bodyPr spcFirstLastPara="1" wrap="square" lIns="0" tIns="0" rIns="0" bIns="0" anchor="t" anchorCtr="0">
            <a:spAutoFit/>
          </a:bodyPr>
          <a:lstStyle/>
          <a:p>
            <a:pPr marL="0" marR="0" lvl="0" indent="0" algn="ctr" rtl="0">
              <a:lnSpc>
                <a:spcPct val="60000"/>
              </a:lnSpc>
              <a:spcBef>
                <a:spcPts val="0"/>
              </a:spcBef>
              <a:spcAft>
                <a:spcPts val="0"/>
              </a:spcAft>
              <a:buNone/>
            </a:pPr>
            <a:r>
              <a:rPr lang="en-US" sz="10800">
                <a:solidFill>
                  <a:srgbClr val="DF540F"/>
                </a:solidFill>
                <a:latin typeface="Forum"/>
                <a:ea typeface="Forum"/>
                <a:cs typeface="Forum"/>
                <a:sym typeface="Forum"/>
              </a:rPr>
              <a:t>No need to feel naughty </a:t>
            </a:r>
            <a:endParaRPr sz="10800">
              <a:solidFill>
                <a:srgbClr val="DF540F"/>
              </a:solidFill>
              <a:latin typeface="Forum"/>
              <a:ea typeface="Forum"/>
              <a:cs typeface="Forum"/>
              <a:sym typeface="Forum"/>
            </a:endParaRPr>
          </a:p>
          <a:p>
            <a:pPr marL="0" marR="0" lvl="0" indent="0" algn="ctr" rtl="0">
              <a:lnSpc>
                <a:spcPct val="60000"/>
              </a:lnSpc>
              <a:spcBef>
                <a:spcPts val="0"/>
              </a:spcBef>
              <a:spcAft>
                <a:spcPts val="0"/>
              </a:spcAft>
              <a:buNone/>
            </a:pPr>
            <a:r>
              <a:rPr lang="en-US" sz="10800">
                <a:solidFill>
                  <a:srgbClr val="DF540F"/>
                </a:solidFill>
                <a:latin typeface="Forum"/>
                <a:ea typeface="Forum"/>
                <a:cs typeface="Forum"/>
                <a:sym typeface="Forum"/>
              </a:rPr>
              <a:t>- </a:t>
            </a:r>
            <a:endParaRPr sz="10800">
              <a:solidFill>
                <a:srgbClr val="DF540F"/>
              </a:solidFill>
              <a:latin typeface="Forum"/>
              <a:ea typeface="Forum"/>
              <a:cs typeface="Forum"/>
              <a:sym typeface="Forum"/>
            </a:endParaRPr>
          </a:p>
          <a:p>
            <a:pPr marL="0" marR="0" lvl="0" indent="0" algn="ctr" rtl="0">
              <a:lnSpc>
                <a:spcPct val="60000"/>
              </a:lnSpc>
              <a:spcBef>
                <a:spcPts val="0"/>
              </a:spcBef>
              <a:spcAft>
                <a:spcPts val="0"/>
              </a:spcAft>
              <a:buNone/>
            </a:pPr>
            <a:r>
              <a:rPr lang="en-US" sz="10800">
                <a:solidFill>
                  <a:srgbClr val="DF540F"/>
                </a:solidFill>
                <a:latin typeface="Forum"/>
                <a:ea typeface="Forum"/>
                <a:cs typeface="Forum"/>
                <a:sym typeface="Forum"/>
              </a:rPr>
              <a:t>Go Nuts!</a:t>
            </a:r>
            <a:endParaRPr sz="10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29"/>
        <p:cNvGrpSpPr/>
        <p:nvPr/>
      </p:nvGrpSpPr>
      <p:grpSpPr>
        <a:xfrm>
          <a:off x="0" y="0"/>
          <a:ext cx="0" cy="0"/>
          <a:chOff x="0" y="0"/>
          <a:chExt cx="0" cy="0"/>
        </a:xfrm>
      </p:grpSpPr>
      <p:sp>
        <p:nvSpPr>
          <p:cNvPr id="530" name="Google Shape;530;p51"/>
          <p:cNvSpPr/>
          <p:nvPr/>
        </p:nvSpPr>
        <p:spPr>
          <a:xfrm rot="-5400000">
            <a:off x="11027144" y="4265581"/>
            <a:ext cx="9087168" cy="8443340"/>
          </a:xfrm>
          <a:custGeom>
            <a:avLst/>
            <a:gdLst/>
            <a:ahLst/>
            <a:cxnLst/>
            <a:rect l="l" t="t" r="r" b="b"/>
            <a:pathLst>
              <a:path w="9087168" h="8443340" extrusionOk="0">
                <a:moveTo>
                  <a:pt x="0" y="0"/>
                </a:moveTo>
                <a:lnTo>
                  <a:pt x="9087168" y="0"/>
                </a:lnTo>
                <a:lnTo>
                  <a:pt x="9087168" y="8443340"/>
                </a:lnTo>
                <a:lnTo>
                  <a:pt x="0" y="8443340"/>
                </a:lnTo>
                <a:lnTo>
                  <a:pt x="0" y="0"/>
                </a:lnTo>
                <a:close/>
              </a:path>
            </a:pathLst>
          </a:custGeom>
          <a:blipFill rotWithShape="1">
            <a:blip r:embed="rId3">
              <a:alphaModFix/>
            </a:blip>
            <a:stretch>
              <a:fillRect/>
            </a:stretch>
          </a:blipFill>
          <a:ln>
            <a:noFill/>
          </a:ln>
        </p:spPr>
        <p:txBody>
          <a:bodyPr/>
          <a:lstStyle/>
          <a:p>
            <a:endParaRPr lang="en-US"/>
          </a:p>
        </p:txBody>
      </p:sp>
      <p:sp>
        <p:nvSpPr>
          <p:cNvPr id="531" name="Google Shape;531;p51"/>
          <p:cNvSpPr/>
          <p:nvPr/>
        </p:nvSpPr>
        <p:spPr>
          <a:xfrm rot="-5400000">
            <a:off x="-4643447" y="-4492146"/>
            <a:ext cx="9087168" cy="8443340"/>
          </a:xfrm>
          <a:custGeom>
            <a:avLst/>
            <a:gdLst/>
            <a:ahLst/>
            <a:cxnLst/>
            <a:rect l="l" t="t" r="r" b="b"/>
            <a:pathLst>
              <a:path w="9087168" h="8443340" extrusionOk="0">
                <a:moveTo>
                  <a:pt x="0" y="0"/>
                </a:moveTo>
                <a:lnTo>
                  <a:pt x="9087168" y="0"/>
                </a:lnTo>
                <a:lnTo>
                  <a:pt x="9087168" y="8443340"/>
                </a:lnTo>
                <a:lnTo>
                  <a:pt x="0" y="8443340"/>
                </a:lnTo>
                <a:lnTo>
                  <a:pt x="0" y="0"/>
                </a:lnTo>
                <a:close/>
              </a:path>
            </a:pathLst>
          </a:custGeom>
          <a:blipFill rotWithShape="1">
            <a:blip r:embed="rId3">
              <a:alphaModFix/>
            </a:blip>
            <a:stretch>
              <a:fillRect/>
            </a:stretch>
          </a:blipFill>
          <a:ln>
            <a:noFill/>
          </a:ln>
        </p:spPr>
        <p:txBody>
          <a:bodyPr/>
          <a:lstStyle/>
          <a:p>
            <a:endParaRPr lang="en-US"/>
          </a:p>
        </p:txBody>
      </p:sp>
      <p:sp>
        <p:nvSpPr>
          <p:cNvPr id="532" name="Google Shape;532;p51"/>
          <p:cNvSpPr/>
          <p:nvPr/>
        </p:nvSpPr>
        <p:spPr>
          <a:xfrm rot="-5400000">
            <a:off x="2583804" y="-4492146"/>
            <a:ext cx="9087168" cy="8443340"/>
          </a:xfrm>
          <a:custGeom>
            <a:avLst/>
            <a:gdLst/>
            <a:ahLst/>
            <a:cxnLst/>
            <a:rect l="l" t="t" r="r" b="b"/>
            <a:pathLst>
              <a:path w="9087168" h="8443340" extrusionOk="0">
                <a:moveTo>
                  <a:pt x="0" y="0"/>
                </a:moveTo>
                <a:lnTo>
                  <a:pt x="9087168" y="0"/>
                </a:lnTo>
                <a:lnTo>
                  <a:pt x="9087168" y="8443340"/>
                </a:lnTo>
                <a:lnTo>
                  <a:pt x="0" y="8443340"/>
                </a:lnTo>
                <a:lnTo>
                  <a:pt x="0" y="0"/>
                </a:lnTo>
                <a:close/>
              </a:path>
            </a:pathLst>
          </a:custGeom>
          <a:blipFill rotWithShape="1">
            <a:blip r:embed="rId3">
              <a:alphaModFix/>
            </a:blip>
            <a:stretch>
              <a:fillRect/>
            </a:stretch>
          </a:blipFill>
          <a:ln>
            <a:noFill/>
          </a:ln>
        </p:spPr>
        <p:txBody>
          <a:bodyPr/>
          <a:lstStyle/>
          <a:p>
            <a:endParaRPr lang="en-US"/>
          </a:p>
        </p:txBody>
      </p:sp>
      <p:sp>
        <p:nvSpPr>
          <p:cNvPr id="533" name="Google Shape;533;p51"/>
          <p:cNvSpPr txBox="1"/>
          <p:nvPr/>
        </p:nvSpPr>
        <p:spPr>
          <a:xfrm>
            <a:off x="1067375" y="5088004"/>
            <a:ext cx="12120000" cy="23268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Creative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20"/>
        <p:cNvGrpSpPr/>
        <p:nvPr/>
      </p:nvGrpSpPr>
      <p:grpSpPr>
        <a:xfrm>
          <a:off x="0" y="0"/>
          <a:ext cx="0" cy="0"/>
          <a:chOff x="0" y="0"/>
          <a:chExt cx="0" cy="0"/>
        </a:xfrm>
      </p:grpSpPr>
      <p:grpSp>
        <p:nvGrpSpPr>
          <p:cNvPr id="121" name="Google Shape;121;p16"/>
          <p:cNvGrpSpPr/>
          <p:nvPr/>
        </p:nvGrpSpPr>
        <p:grpSpPr>
          <a:xfrm>
            <a:off x="-182941" y="-454426"/>
            <a:ext cx="18653882" cy="3266928"/>
            <a:chOff x="0" y="-47625"/>
            <a:chExt cx="4912957" cy="860425"/>
          </a:xfrm>
        </p:grpSpPr>
        <p:sp>
          <p:nvSpPr>
            <p:cNvPr id="122" name="Google Shape;122;p16"/>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123" name="Google Shape;123;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 name="Google Shape;124;p16"/>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Industry Analysis</a:t>
            </a:r>
            <a:endParaRPr/>
          </a:p>
        </p:txBody>
      </p:sp>
      <p:sp>
        <p:nvSpPr>
          <p:cNvPr id="125" name="Google Shape;125;p16"/>
          <p:cNvSpPr txBox="1"/>
          <p:nvPr/>
        </p:nvSpPr>
        <p:spPr>
          <a:xfrm>
            <a:off x="2562213" y="2685925"/>
            <a:ext cx="13163700" cy="3744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endParaRPr sz="3500">
              <a:solidFill>
                <a:schemeClr val="dk1"/>
              </a:solidFill>
            </a:endParaRPr>
          </a:p>
          <a:p>
            <a:pPr marL="457200" marR="0" lvl="0" indent="-450850" algn="l" rtl="0">
              <a:lnSpc>
                <a:spcPct val="120000"/>
              </a:lnSpc>
              <a:spcBef>
                <a:spcPts val="0"/>
              </a:spcBef>
              <a:spcAft>
                <a:spcPts val="0"/>
              </a:spcAft>
              <a:buSzPts val="3500"/>
              <a:buFont typeface="Hind Madurai"/>
              <a:buChar char="●"/>
            </a:pPr>
            <a:r>
              <a:rPr lang="en-US" sz="3500">
                <a:latin typeface="Hind Madurai"/>
                <a:ea typeface="Hind Madurai"/>
                <a:cs typeface="Hind Madurai"/>
                <a:sym typeface="Hind Madurai"/>
              </a:rPr>
              <a:t>Peanut Butter market </a:t>
            </a:r>
            <a:r>
              <a:rPr lang="en-US" sz="3500">
                <a:solidFill>
                  <a:schemeClr val="dk1"/>
                </a:solidFill>
                <a:latin typeface="Hind Madurai"/>
                <a:ea typeface="Hind Madurai"/>
                <a:cs typeface="Hind Madurai"/>
                <a:sym typeface="Hind Madurai"/>
              </a:rPr>
              <a:t>value in 2023: USD 5.9 Billion </a:t>
            </a:r>
            <a:endParaRPr sz="3500">
              <a:solidFill>
                <a:schemeClr val="dk1"/>
              </a:solidFill>
              <a:latin typeface="Hind Madurai"/>
              <a:ea typeface="Hind Madurai"/>
              <a:cs typeface="Hind Madurai"/>
              <a:sym typeface="Hind Madurai"/>
            </a:endParaRPr>
          </a:p>
          <a:p>
            <a:pPr marL="457200" marR="0" lvl="0" indent="-450850" algn="l" rtl="0">
              <a:lnSpc>
                <a:spcPct val="12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Projected revenue for 2033: USD 10.7 Billion</a:t>
            </a:r>
            <a:endParaRPr sz="3500">
              <a:solidFill>
                <a:schemeClr val="dk1"/>
              </a:solidFill>
              <a:latin typeface="Hind Madurai"/>
              <a:ea typeface="Hind Madurai"/>
              <a:cs typeface="Hind Madurai"/>
              <a:sym typeface="Hind Madurai"/>
            </a:endParaRPr>
          </a:p>
          <a:p>
            <a:pPr marL="457200" marR="0" lvl="0" indent="-450850" algn="l" rtl="0">
              <a:lnSpc>
                <a:spcPct val="120000"/>
              </a:lnSpc>
              <a:spcBef>
                <a:spcPts val="0"/>
              </a:spcBef>
              <a:spcAft>
                <a:spcPts val="0"/>
              </a:spcAft>
              <a:buClr>
                <a:schemeClr val="dk1"/>
              </a:buClr>
              <a:buSzPts val="3500"/>
              <a:buFont typeface="Hind Madurai"/>
              <a:buChar char="●"/>
            </a:pPr>
            <a:r>
              <a:rPr lang="en-US" sz="3500">
                <a:solidFill>
                  <a:schemeClr val="dk1"/>
                </a:solidFill>
                <a:latin typeface="Hind Madurai"/>
                <a:ea typeface="Hind Madurai"/>
                <a:cs typeface="Hind Madurai"/>
                <a:sym typeface="Hind Madurai"/>
              </a:rPr>
              <a:t>Growth factors: Food on the go trends, rising disposable income, increasing demand for healthier and plant based snacks </a:t>
            </a:r>
            <a:endParaRPr sz="3500">
              <a:solidFill>
                <a:schemeClr val="dk1"/>
              </a:solidFill>
              <a:latin typeface="Hind Madurai"/>
              <a:ea typeface="Hind Madurai"/>
              <a:cs typeface="Hind Madurai"/>
              <a:sym typeface="Hind Madurai"/>
            </a:endParaRPr>
          </a:p>
          <a:p>
            <a:pPr marL="0" marR="0" lvl="0" indent="0" algn="l" rtl="0">
              <a:lnSpc>
                <a:spcPct val="120000"/>
              </a:lnSpc>
              <a:spcBef>
                <a:spcPts val="0"/>
              </a:spcBef>
              <a:spcAft>
                <a:spcPts val="0"/>
              </a:spcAft>
              <a:buNone/>
            </a:pPr>
            <a:endParaRPr sz="3500">
              <a:solidFill>
                <a:schemeClr val="dk1"/>
              </a:solidFill>
              <a:latin typeface="Hind Madurai"/>
              <a:ea typeface="Hind Madurai"/>
              <a:cs typeface="Hind Madurai"/>
              <a:sym typeface="Hind Madurai"/>
            </a:endParaRPr>
          </a:p>
        </p:txBody>
      </p:sp>
      <p:sp>
        <p:nvSpPr>
          <p:cNvPr id="126" name="Google Shape;126;p16"/>
          <p:cNvSpPr txBox="1"/>
          <p:nvPr/>
        </p:nvSpPr>
        <p:spPr>
          <a:xfrm>
            <a:off x="634050" y="9334550"/>
            <a:ext cx="3419700" cy="6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Source: Market.us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2024</a:t>
            </a:r>
            <a:endParaRPr sz="1800">
              <a:solidFill>
                <a:schemeClr val="dk1"/>
              </a:solidFill>
              <a:latin typeface="Calibri"/>
              <a:ea typeface="Calibri"/>
              <a:cs typeface="Calibri"/>
              <a:sym typeface="Calibri"/>
            </a:endParaRPr>
          </a:p>
        </p:txBody>
      </p:sp>
      <p:cxnSp>
        <p:nvCxnSpPr>
          <p:cNvPr id="127" name="Google Shape;127;p16"/>
          <p:cNvCxnSpPr/>
          <p:nvPr/>
        </p:nvCxnSpPr>
        <p:spPr>
          <a:xfrm rot="10800000" flipH="1">
            <a:off x="14944827" y="4371428"/>
            <a:ext cx="2608500" cy="3512400"/>
          </a:xfrm>
          <a:prstGeom prst="straightConnector1">
            <a:avLst/>
          </a:prstGeom>
          <a:noFill/>
          <a:ln w="76200" cap="flat" cmpd="sng">
            <a:solidFill>
              <a:schemeClr val="accent6"/>
            </a:solidFill>
            <a:prstDash val="solid"/>
            <a:round/>
            <a:headEnd type="none" w="med" len="med"/>
            <a:tailEnd type="triangle" w="med" len="med"/>
          </a:ln>
        </p:spPr>
      </p:cxnSp>
      <p:cxnSp>
        <p:nvCxnSpPr>
          <p:cNvPr id="128" name="Google Shape;128;p16"/>
          <p:cNvCxnSpPr/>
          <p:nvPr/>
        </p:nvCxnSpPr>
        <p:spPr>
          <a:xfrm rot="10800000">
            <a:off x="14291577" y="7541803"/>
            <a:ext cx="653100" cy="342000"/>
          </a:xfrm>
          <a:prstGeom prst="straightConnector1">
            <a:avLst/>
          </a:prstGeom>
          <a:noFill/>
          <a:ln w="76200" cap="flat" cmpd="sng">
            <a:solidFill>
              <a:schemeClr val="accent6"/>
            </a:solidFill>
            <a:prstDash val="solid"/>
            <a:round/>
            <a:headEnd type="none" w="med" len="med"/>
            <a:tailEnd type="none" w="med" len="med"/>
          </a:ln>
        </p:spPr>
      </p:cxnSp>
      <p:cxnSp>
        <p:nvCxnSpPr>
          <p:cNvPr id="129" name="Google Shape;129;p16"/>
          <p:cNvCxnSpPr/>
          <p:nvPr/>
        </p:nvCxnSpPr>
        <p:spPr>
          <a:xfrm flipH="1">
            <a:off x="13292586" y="7541797"/>
            <a:ext cx="999000" cy="1332300"/>
          </a:xfrm>
          <a:prstGeom prst="straightConnector1">
            <a:avLst/>
          </a:prstGeom>
          <a:noFill/>
          <a:ln w="76200" cap="flat" cmpd="sng">
            <a:solidFill>
              <a:schemeClr val="accent6"/>
            </a:solidFill>
            <a:prstDash val="solid"/>
            <a:round/>
            <a:headEnd type="none" w="med" len="med"/>
            <a:tailEnd type="none" w="med" len="med"/>
          </a:ln>
        </p:spPr>
      </p:cxnSp>
      <p:cxnSp>
        <p:nvCxnSpPr>
          <p:cNvPr id="130" name="Google Shape;130;p16"/>
          <p:cNvCxnSpPr/>
          <p:nvPr/>
        </p:nvCxnSpPr>
        <p:spPr>
          <a:xfrm>
            <a:off x="12697109" y="8532005"/>
            <a:ext cx="595800" cy="360000"/>
          </a:xfrm>
          <a:prstGeom prst="straightConnector1">
            <a:avLst/>
          </a:prstGeom>
          <a:noFill/>
          <a:ln w="76200" cap="flat" cmpd="sng">
            <a:solidFill>
              <a:schemeClr val="accent6"/>
            </a:solidFill>
            <a:prstDash val="solid"/>
            <a:round/>
            <a:headEnd type="none" w="med" len="med"/>
            <a:tailEnd type="none" w="med" len="med"/>
          </a:ln>
        </p:spPr>
      </p:cxnSp>
      <p:cxnSp>
        <p:nvCxnSpPr>
          <p:cNvPr id="131" name="Google Shape;131;p16"/>
          <p:cNvCxnSpPr/>
          <p:nvPr/>
        </p:nvCxnSpPr>
        <p:spPr>
          <a:xfrm flipH="1">
            <a:off x="11259809" y="8532005"/>
            <a:ext cx="1437300" cy="1755000"/>
          </a:xfrm>
          <a:prstGeom prst="straightConnector1">
            <a:avLst/>
          </a:prstGeom>
          <a:noFill/>
          <a:ln w="76200" cap="flat" cmpd="sng">
            <a:solidFill>
              <a:schemeClr val="accent6"/>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37"/>
        <p:cNvGrpSpPr/>
        <p:nvPr/>
      </p:nvGrpSpPr>
      <p:grpSpPr>
        <a:xfrm>
          <a:off x="0" y="0"/>
          <a:ext cx="0" cy="0"/>
          <a:chOff x="0" y="0"/>
          <a:chExt cx="0" cy="0"/>
        </a:xfrm>
      </p:grpSpPr>
      <p:sp>
        <p:nvSpPr>
          <p:cNvPr id="538" name="Google Shape;538;p52"/>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Instagram Post:</a:t>
            </a:r>
            <a:endParaRPr sz="7200">
              <a:solidFill>
                <a:srgbClr val="F6E1D0"/>
              </a:solidFill>
              <a:latin typeface="Forum"/>
              <a:ea typeface="Forum"/>
              <a:cs typeface="Forum"/>
              <a:sym typeface="Forum"/>
            </a:endParaRPr>
          </a:p>
        </p:txBody>
      </p:sp>
      <p:pic>
        <p:nvPicPr>
          <p:cNvPr id="539" name="Google Shape;539;p52"/>
          <p:cNvPicPr preferRelativeResize="0"/>
          <p:nvPr/>
        </p:nvPicPr>
        <p:blipFill>
          <a:blip r:embed="rId3">
            <a:alphaModFix/>
          </a:blip>
          <a:stretch>
            <a:fillRect/>
          </a:stretch>
        </p:blipFill>
        <p:spPr>
          <a:xfrm>
            <a:off x="825750" y="1629175"/>
            <a:ext cx="8229600" cy="8210550"/>
          </a:xfrm>
          <a:prstGeom prst="rect">
            <a:avLst/>
          </a:prstGeom>
          <a:noFill/>
          <a:ln>
            <a:noFill/>
          </a:ln>
        </p:spPr>
      </p:pic>
      <p:pic>
        <p:nvPicPr>
          <p:cNvPr id="540" name="Google Shape;540;p52"/>
          <p:cNvPicPr preferRelativeResize="0"/>
          <p:nvPr/>
        </p:nvPicPr>
        <p:blipFill>
          <a:blip r:embed="rId4">
            <a:alphaModFix/>
          </a:blip>
          <a:stretch>
            <a:fillRect/>
          </a:stretch>
        </p:blipFill>
        <p:spPr>
          <a:xfrm>
            <a:off x="11440525" y="152400"/>
            <a:ext cx="5119078" cy="99822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44"/>
        <p:cNvGrpSpPr/>
        <p:nvPr/>
      </p:nvGrpSpPr>
      <p:grpSpPr>
        <a:xfrm>
          <a:off x="0" y="0"/>
          <a:ext cx="0" cy="0"/>
          <a:chOff x="0" y="0"/>
          <a:chExt cx="0" cy="0"/>
        </a:xfrm>
      </p:grpSpPr>
      <p:sp>
        <p:nvSpPr>
          <p:cNvPr id="545" name="Google Shape;545;p53"/>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Instagram Post:</a:t>
            </a:r>
            <a:endParaRPr sz="7200">
              <a:solidFill>
                <a:srgbClr val="F6E1D0"/>
              </a:solidFill>
              <a:latin typeface="Forum"/>
              <a:ea typeface="Forum"/>
              <a:cs typeface="Forum"/>
              <a:sym typeface="Forum"/>
            </a:endParaRPr>
          </a:p>
        </p:txBody>
      </p:sp>
      <p:pic>
        <p:nvPicPr>
          <p:cNvPr id="546" name="Google Shape;546;p53"/>
          <p:cNvPicPr preferRelativeResize="0"/>
          <p:nvPr/>
        </p:nvPicPr>
        <p:blipFill>
          <a:blip r:embed="rId3">
            <a:alphaModFix/>
          </a:blip>
          <a:stretch>
            <a:fillRect/>
          </a:stretch>
        </p:blipFill>
        <p:spPr>
          <a:xfrm>
            <a:off x="541626" y="1915975"/>
            <a:ext cx="7532925" cy="7532950"/>
          </a:xfrm>
          <a:prstGeom prst="rect">
            <a:avLst/>
          </a:prstGeom>
          <a:noFill/>
          <a:ln>
            <a:noFill/>
          </a:ln>
        </p:spPr>
      </p:pic>
      <p:pic>
        <p:nvPicPr>
          <p:cNvPr id="547" name="Google Shape;547;p53"/>
          <p:cNvPicPr preferRelativeResize="0"/>
          <p:nvPr/>
        </p:nvPicPr>
        <p:blipFill>
          <a:blip r:embed="rId4">
            <a:alphaModFix/>
          </a:blip>
          <a:stretch>
            <a:fillRect/>
          </a:stretch>
        </p:blipFill>
        <p:spPr>
          <a:xfrm>
            <a:off x="11309825" y="487412"/>
            <a:ext cx="4502362" cy="93121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51"/>
        <p:cNvGrpSpPr/>
        <p:nvPr/>
      </p:nvGrpSpPr>
      <p:grpSpPr>
        <a:xfrm>
          <a:off x="0" y="0"/>
          <a:ext cx="0" cy="0"/>
          <a:chOff x="0" y="0"/>
          <a:chExt cx="0" cy="0"/>
        </a:xfrm>
      </p:grpSpPr>
      <p:sp>
        <p:nvSpPr>
          <p:cNvPr id="552" name="Google Shape;552;p54"/>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Instagram Post:</a:t>
            </a:r>
            <a:endParaRPr sz="7200">
              <a:solidFill>
                <a:srgbClr val="F6E1D0"/>
              </a:solidFill>
              <a:latin typeface="Forum"/>
              <a:ea typeface="Forum"/>
              <a:cs typeface="Forum"/>
              <a:sym typeface="Forum"/>
            </a:endParaRPr>
          </a:p>
        </p:txBody>
      </p:sp>
      <p:sp>
        <p:nvSpPr>
          <p:cNvPr id="553" name="Google Shape;553;p54"/>
          <p:cNvSpPr txBox="1"/>
          <p:nvPr/>
        </p:nvSpPr>
        <p:spPr>
          <a:xfrm>
            <a:off x="11247600" y="8522575"/>
            <a:ext cx="4397700" cy="678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dk1"/>
                </a:solidFill>
                <a:latin typeface="Calibri"/>
                <a:ea typeface="Calibri"/>
                <a:cs typeface="Calibri"/>
                <a:sym typeface="Calibri"/>
              </a:rPr>
              <a:t>Look who’s back! A crowd favorite, Pumpkin Pandemonium, is back on September 10th. </a:t>
            </a:r>
            <a:endParaRPr sz="1300">
              <a:solidFill>
                <a:schemeClr val="dk1"/>
              </a:solidFill>
              <a:latin typeface="Calibri"/>
              <a:ea typeface="Calibri"/>
              <a:cs typeface="Calibri"/>
              <a:sym typeface="Calibri"/>
            </a:endParaRPr>
          </a:p>
          <a:p>
            <a:pPr marL="0" lvl="0" indent="0" algn="l" rtl="0">
              <a:spcBef>
                <a:spcPts val="0"/>
              </a:spcBef>
              <a:spcAft>
                <a:spcPts val="0"/>
              </a:spcAft>
              <a:buNone/>
            </a:pPr>
            <a:r>
              <a:rPr lang="en-US" sz="1300">
                <a:solidFill>
                  <a:schemeClr val="dk1"/>
                </a:solidFill>
                <a:latin typeface="Calibri"/>
                <a:ea typeface="Calibri"/>
                <a:cs typeface="Calibri"/>
                <a:sym typeface="Calibri"/>
              </a:rPr>
              <a:t>Preorder now!</a:t>
            </a:r>
            <a:endParaRPr sz="1300">
              <a:solidFill>
                <a:schemeClr val="dk1"/>
              </a:solidFill>
              <a:latin typeface="Calibri"/>
              <a:ea typeface="Calibri"/>
              <a:cs typeface="Calibri"/>
              <a:sym typeface="Calibri"/>
            </a:endParaRPr>
          </a:p>
        </p:txBody>
      </p:sp>
      <p:grpSp>
        <p:nvGrpSpPr>
          <p:cNvPr id="554" name="Google Shape;554;p54"/>
          <p:cNvGrpSpPr/>
          <p:nvPr/>
        </p:nvGrpSpPr>
        <p:grpSpPr>
          <a:xfrm>
            <a:off x="11065500" y="449800"/>
            <a:ext cx="4888800" cy="9710100"/>
            <a:chOff x="11065500" y="449800"/>
            <a:chExt cx="4888800" cy="9710100"/>
          </a:xfrm>
        </p:grpSpPr>
        <p:pic>
          <p:nvPicPr>
            <p:cNvPr id="555" name="Google Shape;555;p54"/>
            <p:cNvPicPr preferRelativeResize="0"/>
            <p:nvPr/>
          </p:nvPicPr>
          <p:blipFill rotWithShape="1">
            <a:blip r:embed="rId3">
              <a:alphaModFix/>
            </a:blip>
            <a:srcRect l="16821" t="1139" r="21628" b="1441"/>
            <a:stretch/>
          </p:blipFill>
          <p:spPr>
            <a:xfrm>
              <a:off x="11065500" y="449800"/>
              <a:ext cx="4888800" cy="9710100"/>
            </a:xfrm>
            <a:prstGeom prst="roundRect">
              <a:avLst>
                <a:gd name="adj" fmla="val 16667"/>
              </a:avLst>
            </a:prstGeom>
            <a:noFill/>
            <a:ln>
              <a:noFill/>
            </a:ln>
          </p:spPr>
        </p:pic>
        <p:pic>
          <p:nvPicPr>
            <p:cNvPr id="556" name="Google Shape;556;p54"/>
            <p:cNvPicPr preferRelativeResize="0"/>
            <p:nvPr/>
          </p:nvPicPr>
          <p:blipFill>
            <a:blip r:embed="rId4">
              <a:alphaModFix/>
            </a:blip>
            <a:stretch>
              <a:fillRect/>
            </a:stretch>
          </p:blipFill>
          <p:spPr>
            <a:xfrm>
              <a:off x="11247600" y="3301525"/>
              <a:ext cx="4559550" cy="4581926"/>
            </a:xfrm>
            <a:prstGeom prst="rect">
              <a:avLst/>
            </a:prstGeom>
            <a:noFill/>
            <a:ln>
              <a:noFill/>
            </a:ln>
          </p:spPr>
        </p:pic>
      </p:grpSp>
      <p:pic>
        <p:nvPicPr>
          <p:cNvPr id="557" name="Google Shape;557;p54"/>
          <p:cNvPicPr preferRelativeResize="0"/>
          <p:nvPr/>
        </p:nvPicPr>
        <p:blipFill>
          <a:blip r:embed="rId5">
            <a:alphaModFix/>
          </a:blip>
          <a:stretch>
            <a:fillRect/>
          </a:stretch>
        </p:blipFill>
        <p:spPr>
          <a:xfrm>
            <a:off x="1869725" y="-610087"/>
            <a:ext cx="9806074" cy="126902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DF540F"/>
        </a:solidFill>
        <a:effectLst/>
      </p:bgPr>
    </p:bg>
    <p:spTree>
      <p:nvGrpSpPr>
        <p:cNvPr id="1" name="Shape 561"/>
        <p:cNvGrpSpPr/>
        <p:nvPr/>
      </p:nvGrpSpPr>
      <p:grpSpPr>
        <a:xfrm>
          <a:off x="0" y="0"/>
          <a:ext cx="0" cy="0"/>
          <a:chOff x="0" y="0"/>
          <a:chExt cx="0" cy="0"/>
        </a:xfrm>
      </p:grpSpPr>
      <p:sp>
        <p:nvSpPr>
          <p:cNvPr id="562" name="Google Shape;562;p55"/>
          <p:cNvSpPr txBox="1"/>
          <p:nvPr/>
        </p:nvSpPr>
        <p:spPr>
          <a:xfrm>
            <a:off x="541625" y="336175"/>
            <a:ext cx="9469200" cy="1293000"/>
          </a:xfrm>
          <a:prstGeom prst="rect">
            <a:avLst/>
          </a:prstGeom>
          <a:noFill/>
          <a:ln>
            <a:noFill/>
          </a:ln>
        </p:spPr>
        <p:txBody>
          <a:bodyPr spcFirstLastPara="1" wrap="square" lIns="91425" tIns="91425" rIns="91425" bIns="91425" anchor="t" anchorCtr="0">
            <a:spAutoFit/>
          </a:bodyPr>
          <a:lstStyle/>
          <a:p>
            <a:pPr marL="0" lvl="0" indent="0" algn="l" rtl="0">
              <a:lnSpc>
                <a:spcPct val="119998"/>
              </a:lnSpc>
              <a:spcBef>
                <a:spcPts val="0"/>
              </a:spcBef>
              <a:spcAft>
                <a:spcPts val="0"/>
              </a:spcAft>
              <a:buNone/>
            </a:pPr>
            <a:r>
              <a:rPr lang="en-US" sz="7200">
                <a:solidFill>
                  <a:srgbClr val="F6E1D0"/>
                </a:solidFill>
                <a:latin typeface="Forum"/>
                <a:ea typeface="Forum"/>
                <a:cs typeface="Forum"/>
                <a:sym typeface="Forum"/>
              </a:rPr>
              <a:t>Recipe Contest</a:t>
            </a:r>
            <a:endParaRPr sz="7200">
              <a:solidFill>
                <a:srgbClr val="F6E1D0"/>
              </a:solidFill>
              <a:latin typeface="Forum"/>
              <a:ea typeface="Forum"/>
              <a:cs typeface="Forum"/>
              <a:sym typeface="Forum"/>
            </a:endParaRPr>
          </a:p>
        </p:txBody>
      </p:sp>
      <p:pic>
        <p:nvPicPr>
          <p:cNvPr id="563" name="Google Shape;563;p55"/>
          <p:cNvPicPr preferRelativeResize="0"/>
          <p:nvPr/>
        </p:nvPicPr>
        <p:blipFill>
          <a:blip r:embed="rId3">
            <a:alphaModFix/>
          </a:blip>
          <a:stretch>
            <a:fillRect/>
          </a:stretch>
        </p:blipFill>
        <p:spPr>
          <a:xfrm>
            <a:off x="1782958" y="3178350"/>
            <a:ext cx="4726418" cy="6118350"/>
          </a:xfrm>
          <a:prstGeom prst="rect">
            <a:avLst/>
          </a:prstGeom>
          <a:noFill/>
          <a:ln>
            <a:noFill/>
          </a:ln>
        </p:spPr>
      </p:pic>
      <p:sp>
        <p:nvSpPr>
          <p:cNvPr id="564" name="Google Shape;564;p55"/>
          <p:cNvSpPr txBox="1"/>
          <p:nvPr/>
        </p:nvSpPr>
        <p:spPr>
          <a:xfrm>
            <a:off x="836100" y="4016250"/>
            <a:ext cx="7734000" cy="16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65" name="Google Shape;565;p55"/>
          <p:cNvSpPr txBox="1"/>
          <p:nvPr/>
        </p:nvSpPr>
        <p:spPr>
          <a:xfrm>
            <a:off x="1754400" y="9347350"/>
            <a:ext cx="5897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FAF0DE"/>
                </a:solidFill>
                <a:latin typeface="Hind Madurai"/>
                <a:ea typeface="Hind Madurai"/>
                <a:cs typeface="Hind Madurai"/>
                <a:sym typeface="Hind Madurai"/>
              </a:rPr>
              <a:t>https://yopeanut.com/recipe/thai-peanut-stir-fry-sauce/</a:t>
            </a:r>
            <a:endParaRPr sz="1500">
              <a:latin typeface="Hind Madurai"/>
              <a:ea typeface="Hind Madurai"/>
              <a:cs typeface="Hind Madurai"/>
              <a:sym typeface="Hind Madurai"/>
            </a:endParaRPr>
          </a:p>
        </p:txBody>
      </p:sp>
      <p:sp>
        <p:nvSpPr>
          <p:cNvPr id="566" name="Google Shape;566;p55"/>
          <p:cNvSpPr txBox="1"/>
          <p:nvPr/>
        </p:nvSpPr>
        <p:spPr>
          <a:xfrm>
            <a:off x="1754388" y="2481750"/>
            <a:ext cx="53451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lt2"/>
                </a:solidFill>
                <a:latin typeface="Hind Madurai"/>
                <a:ea typeface="Hind Madurai"/>
                <a:cs typeface="Hind Madurai"/>
                <a:sym typeface="Hind Madurai"/>
              </a:rPr>
              <a:t>Example Recipe Post:</a:t>
            </a:r>
            <a:endParaRPr sz="3200">
              <a:solidFill>
                <a:schemeClr val="lt2"/>
              </a:solidFill>
              <a:latin typeface="Hind Madurai"/>
              <a:ea typeface="Hind Madurai"/>
              <a:cs typeface="Hind Madurai"/>
              <a:sym typeface="Hind Madurai"/>
            </a:endParaRPr>
          </a:p>
        </p:txBody>
      </p:sp>
      <p:pic>
        <p:nvPicPr>
          <p:cNvPr id="567" name="Google Shape;567;p55"/>
          <p:cNvPicPr preferRelativeResize="0"/>
          <p:nvPr/>
        </p:nvPicPr>
        <p:blipFill>
          <a:blip r:embed="rId4">
            <a:alphaModFix/>
          </a:blip>
          <a:stretch>
            <a:fillRect/>
          </a:stretch>
        </p:blipFill>
        <p:spPr>
          <a:xfrm>
            <a:off x="9909400" y="152400"/>
            <a:ext cx="7057729" cy="99822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F6E1D0"/>
        </a:solidFill>
        <a:effectLst/>
      </p:bgPr>
    </p:bg>
    <p:spTree>
      <p:nvGrpSpPr>
        <p:cNvPr id="1" name="Shape 571"/>
        <p:cNvGrpSpPr/>
        <p:nvPr/>
      </p:nvGrpSpPr>
      <p:grpSpPr>
        <a:xfrm>
          <a:off x="0" y="0"/>
          <a:ext cx="0" cy="0"/>
          <a:chOff x="0" y="0"/>
          <a:chExt cx="0" cy="0"/>
        </a:xfrm>
      </p:grpSpPr>
      <p:sp>
        <p:nvSpPr>
          <p:cNvPr id="572" name="Google Shape;572;p56"/>
          <p:cNvSpPr txBox="1"/>
          <p:nvPr/>
        </p:nvSpPr>
        <p:spPr>
          <a:xfrm>
            <a:off x="6371219" y="6089335"/>
            <a:ext cx="2780100" cy="920400"/>
          </a:xfrm>
          <a:prstGeom prst="rect">
            <a:avLst/>
          </a:prstGeom>
          <a:noFill/>
          <a:ln>
            <a:noFill/>
          </a:ln>
        </p:spPr>
        <p:txBody>
          <a:bodyPr spcFirstLastPara="1" wrap="square" lIns="0" tIns="0" rIns="0" bIns="0" anchor="t" anchorCtr="0">
            <a:spAutoFit/>
          </a:bodyPr>
          <a:lstStyle/>
          <a:p>
            <a:pPr marL="0" marR="0" lvl="1" indent="0" algn="l" rtl="0">
              <a:lnSpc>
                <a:spcPct val="160000"/>
              </a:lnSpc>
              <a:spcBef>
                <a:spcPts val="0"/>
              </a:spcBef>
              <a:spcAft>
                <a:spcPts val="0"/>
              </a:spcAft>
              <a:buNone/>
            </a:pPr>
            <a:r>
              <a:rPr lang="en-US" sz="2300" b="0" i="0" u="none" strike="noStrike" cap="none">
                <a:solidFill>
                  <a:srgbClr val="F6E1D0"/>
                </a:solidFill>
                <a:latin typeface="Hind Madurai"/>
                <a:ea typeface="Hind Madurai"/>
                <a:cs typeface="Hind Madurai"/>
                <a:sym typeface="Hind Madurai"/>
              </a:rPr>
              <a:t>Elaborate on what you want to discuss.</a:t>
            </a:r>
            <a:endParaRPr/>
          </a:p>
        </p:txBody>
      </p:sp>
      <p:sp>
        <p:nvSpPr>
          <p:cNvPr id="573" name="Google Shape;573;p56"/>
          <p:cNvSpPr txBox="1"/>
          <p:nvPr/>
        </p:nvSpPr>
        <p:spPr>
          <a:xfrm>
            <a:off x="466081" y="250941"/>
            <a:ext cx="7603800" cy="9975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7200">
                <a:solidFill>
                  <a:srgbClr val="DF540F"/>
                </a:solidFill>
                <a:latin typeface="Forum"/>
                <a:ea typeface="Forum"/>
                <a:cs typeface="Forum"/>
                <a:sym typeface="Forum"/>
              </a:rPr>
              <a:t>Label Design:</a:t>
            </a:r>
            <a:endParaRPr sz="7200"/>
          </a:p>
        </p:txBody>
      </p:sp>
      <p:sp>
        <p:nvSpPr>
          <p:cNvPr id="574" name="Google Shape;574;p56"/>
          <p:cNvSpPr txBox="1"/>
          <p:nvPr/>
        </p:nvSpPr>
        <p:spPr>
          <a:xfrm>
            <a:off x="14479321" y="7495943"/>
            <a:ext cx="2780100" cy="920400"/>
          </a:xfrm>
          <a:prstGeom prst="rect">
            <a:avLst/>
          </a:prstGeom>
          <a:noFill/>
          <a:ln>
            <a:noFill/>
          </a:ln>
        </p:spPr>
        <p:txBody>
          <a:bodyPr spcFirstLastPara="1" wrap="square" lIns="0" tIns="0" rIns="0" bIns="0" anchor="t" anchorCtr="0">
            <a:spAutoFit/>
          </a:bodyPr>
          <a:lstStyle/>
          <a:p>
            <a:pPr marL="0" marR="0" lvl="1" indent="0" algn="r" rtl="0">
              <a:lnSpc>
                <a:spcPct val="160000"/>
              </a:lnSpc>
              <a:spcBef>
                <a:spcPts val="0"/>
              </a:spcBef>
              <a:spcAft>
                <a:spcPts val="0"/>
              </a:spcAft>
              <a:buNone/>
            </a:pPr>
            <a:r>
              <a:rPr lang="en-US" sz="2300" b="0" i="0" u="none" strike="noStrike" cap="none">
                <a:solidFill>
                  <a:srgbClr val="F6E1D0"/>
                </a:solidFill>
                <a:latin typeface="Hind Madurai"/>
                <a:ea typeface="Hind Madurai"/>
                <a:cs typeface="Hind Madurai"/>
                <a:sym typeface="Hind Madurai"/>
              </a:rPr>
              <a:t>Elaborate on what you want to discuss.</a:t>
            </a:r>
            <a:endParaRPr/>
          </a:p>
        </p:txBody>
      </p:sp>
      <p:pic>
        <p:nvPicPr>
          <p:cNvPr id="575" name="Google Shape;575;p56"/>
          <p:cNvPicPr preferRelativeResize="0"/>
          <p:nvPr/>
        </p:nvPicPr>
        <p:blipFill rotWithShape="1">
          <a:blip r:embed="rId3">
            <a:alphaModFix/>
          </a:blip>
          <a:srcRect t="5606"/>
          <a:stretch/>
        </p:blipFill>
        <p:spPr>
          <a:xfrm>
            <a:off x="2336950" y="1351975"/>
            <a:ext cx="13614098" cy="85310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79"/>
        <p:cNvGrpSpPr/>
        <p:nvPr/>
      </p:nvGrpSpPr>
      <p:grpSpPr>
        <a:xfrm>
          <a:off x="0" y="0"/>
          <a:ext cx="0" cy="0"/>
          <a:chOff x="0" y="0"/>
          <a:chExt cx="0" cy="0"/>
        </a:xfrm>
      </p:grpSpPr>
      <p:sp>
        <p:nvSpPr>
          <p:cNvPr id="580" name="Google Shape;580;p57"/>
          <p:cNvSpPr/>
          <p:nvPr/>
        </p:nvSpPr>
        <p:spPr>
          <a:xfrm>
            <a:off x="13356934" y="3027785"/>
            <a:ext cx="10210073" cy="10210073"/>
          </a:xfrm>
          <a:custGeom>
            <a:avLst/>
            <a:gdLst/>
            <a:ahLst/>
            <a:cxnLst/>
            <a:rect l="l" t="t" r="r" b="b"/>
            <a:pathLst>
              <a:path w="10210073" h="10210073" extrusionOk="0">
                <a:moveTo>
                  <a:pt x="0" y="0"/>
                </a:moveTo>
                <a:lnTo>
                  <a:pt x="10210073" y="0"/>
                </a:lnTo>
                <a:lnTo>
                  <a:pt x="10210073" y="10210074"/>
                </a:lnTo>
                <a:lnTo>
                  <a:pt x="0" y="10210074"/>
                </a:lnTo>
                <a:lnTo>
                  <a:pt x="0" y="0"/>
                </a:lnTo>
                <a:close/>
              </a:path>
            </a:pathLst>
          </a:custGeom>
          <a:blipFill rotWithShape="1">
            <a:blip r:embed="rId3">
              <a:alphaModFix/>
            </a:blip>
            <a:stretch>
              <a:fillRect/>
            </a:stretch>
          </a:blipFill>
          <a:ln>
            <a:noFill/>
          </a:ln>
        </p:spPr>
        <p:txBody>
          <a:bodyPr/>
          <a:lstStyle/>
          <a:p>
            <a:endParaRPr lang="en-US"/>
          </a:p>
        </p:txBody>
      </p:sp>
      <p:sp>
        <p:nvSpPr>
          <p:cNvPr id="581" name="Google Shape;581;p57"/>
          <p:cNvSpPr txBox="1"/>
          <p:nvPr/>
        </p:nvSpPr>
        <p:spPr>
          <a:xfrm>
            <a:off x="647975" y="372525"/>
            <a:ext cx="12077400" cy="23268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15116">
                <a:solidFill>
                  <a:srgbClr val="F6E1D0"/>
                </a:solidFill>
                <a:latin typeface="Forum"/>
                <a:ea typeface="Forum"/>
                <a:cs typeface="Forum"/>
                <a:sym typeface="Forum"/>
              </a:rPr>
              <a:t>Conclusion</a:t>
            </a:r>
            <a:endParaRPr/>
          </a:p>
        </p:txBody>
      </p:sp>
      <p:sp>
        <p:nvSpPr>
          <p:cNvPr id="582" name="Google Shape;582;p57"/>
          <p:cNvSpPr txBox="1"/>
          <p:nvPr/>
        </p:nvSpPr>
        <p:spPr>
          <a:xfrm>
            <a:off x="815300" y="2806900"/>
            <a:ext cx="12077400" cy="6994200"/>
          </a:xfrm>
          <a:prstGeom prst="rect">
            <a:avLst/>
          </a:prstGeom>
          <a:noFill/>
          <a:ln>
            <a:noFill/>
          </a:ln>
        </p:spPr>
        <p:txBody>
          <a:bodyPr spcFirstLastPara="1" wrap="square" lIns="0" tIns="0" rIns="0" bIns="0" anchor="t" anchorCtr="0">
            <a:spAutoFit/>
          </a:bodyPr>
          <a:lstStyle/>
          <a:p>
            <a:pPr marL="0" marR="0" lvl="0" indent="0" algn="l" rtl="0">
              <a:lnSpc>
                <a:spcPct val="119998"/>
              </a:lnSpc>
              <a:spcBef>
                <a:spcPts val="0"/>
              </a:spcBef>
              <a:spcAft>
                <a:spcPts val="0"/>
              </a:spcAft>
              <a:buNone/>
            </a:pPr>
            <a:r>
              <a:rPr lang="en-US" sz="3200" b="1">
                <a:solidFill>
                  <a:srgbClr val="F6E1D0"/>
                </a:solidFill>
                <a:latin typeface="Forum"/>
                <a:ea typeface="Forum"/>
                <a:cs typeface="Forum"/>
                <a:sym typeface="Forum"/>
              </a:rPr>
              <a:t>Problem:</a:t>
            </a:r>
            <a:r>
              <a:rPr lang="en-US" sz="3200">
                <a:solidFill>
                  <a:srgbClr val="F6E1D0"/>
                </a:solidFill>
                <a:latin typeface="Forum"/>
                <a:ea typeface="Forum"/>
                <a:cs typeface="Forum"/>
                <a:sym typeface="Forum"/>
              </a:rPr>
              <a:t> How to position Saratoga Peanut Butter to attract a healthy and mindful audience </a:t>
            </a:r>
            <a:endParaRPr sz="3200">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r>
              <a:rPr lang="en-US" sz="3200">
                <a:solidFill>
                  <a:srgbClr val="F6E1D0"/>
                </a:solidFill>
                <a:latin typeface="Forum"/>
                <a:ea typeface="Forum"/>
                <a:cs typeface="Forum"/>
                <a:sym typeface="Forum"/>
              </a:rPr>
              <a:t>Competition: Peanut Butter Industry - Competing on health, taste, and uniqueness </a:t>
            </a:r>
            <a:endParaRPr sz="3200">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r>
              <a:rPr lang="en-US" sz="3200" b="1">
                <a:solidFill>
                  <a:srgbClr val="F6E1D0"/>
                </a:solidFill>
                <a:latin typeface="Forum"/>
                <a:ea typeface="Forum"/>
                <a:cs typeface="Forum"/>
                <a:sym typeface="Forum"/>
              </a:rPr>
              <a:t>Positioning:</a:t>
            </a:r>
            <a:endParaRPr sz="3200" b="1">
              <a:solidFill>
                <a:srgbClr val="F6E1D0"/>
              </a:solidFill>
              <a:latin typeface="Forum"/>
              <a:ea typeface="Forum"/>
              <a:cs typeface="Forum"/>
              <a:sym typeface="Forum"/>
            </a:endParaRPr>
          </a:p>
          <a:p>
            <a:pPr marL="457200" marR="0" lvl="0" indent="-431800" algn="l" rtl="0">
              <a:lnSpc>
                <a:spcPct val="119998"/>
              </a:lnSpc>
              <a:spcBef>
                <a:spcPts val="0"/>
              </a:spcBef>
              <a:spcAft>
                <a:spcPts val="0"/>
              </a:spcAft>
              <a:buClr>
                <a:srgbClr val="F6E1D0"/>
              </a:buClr>
              <a:buSzPts val="3200"/>
              <a:buFont typeface="Forum"/>
              <a:buChar char="●"/>
            </a:pPr>
            <a:r>
              <a:rPr lang="en-US" sz="3200">
                <a:solidFill>
                  <a:srgbClr val="F6E1D0"/>
                </a:solidFill>
                <a:latin typeface="Forum"/>
                <a:ea typeface="Forum"/>
                <a:cs typeface="Forum"/>
                <a:sym typeface="Forum"/>
              </a:rPr>
              <a:t>Homemade - Saratoga Peanut Butter creates a product which uses only the best ingredients with each customer in mind</a:t>
            </a:r>
            <a:endParaRPr sz="3200">
              <a:solidFill>
                <a:srgbClr val="F6E1D0"/>
              </a:solidFill>
              <a:latin typeface="Forum"/>
              <a:ea typeface="Forum"/>
              <a:cs typeface="Forum"/>
              <a:sym typeface="Forum"/>
            </a:endParaRPr>
          </a:p>
          <a:p>
            <a:pPr marL="457200" marR="0" lvl="0" indent="-431800" algn="l" rtl="0">
              <a:lnSpc>
                <a:spcPct val="119998"/>
              </a:lnSpc>
              <a:spcBef>
                <a:spcPts val="0"/>
              </a:spcBef>
              <a:spcAft>
                <a:spcPts val="0"/>
              </a:spcAft>
              <a:buClr>
                <a:srgbClr val="F6E1D0"/>
              </a:buClr>
              <a:buSzPts val="3200"/>
              <a:buFont typeface="Forum"/>
              <a:buChar char="●"/>
            </a:pPr>
            <a:r>
              <a:rPr lang="en-US" sz="3200">
                <a:solidFill>
                  <a:srgbClr val="F6E1D0"/>
                </a:solidFill>
                <a:latin typeface="Forum"/>
                <a:ea typeface="Forum"/>
                <a:cs typeface="Forum"/>
                <a:sym typeface="Forum"/>
              </a:rPr>
              <a:t>Health - Our peanut butter is good for you while still prioritizing taste and fun </a:t>
            </a:r>
            <a:endParaRPr sz="3200">
              <a:solidFill>
                <a:srgbClr val="F6E1D0"/>
              </a:solidFill>
              <a:latin typeface="Forum"/>
              <a:ea typeface="Forum"/>
              <a:cs typeface="Forum"/>
              <a:sym typeface="Forum"/>
            </a:endParaRPr>
          </a:p>
          <a:p>
            <a:pPr marL="0" marR="0" lvl="0" indent="0" algn="l" rtl="0">
              <a:lnSpc>
                <a:spcPct val="119998"/>
              </a:lnSpc>
              <a:spcBef>
                <a:spcPts val="0"/>
              </a:spcBef>
              <a:spcAft>
                <a:spcPts val="0"/>
              </a:spcAft>
              <a:buNone/>
            </a:pPr>
            <a:r>
              <a:rPr lang="en-US" sz="3200" b="1">
                <a:solidFill>
                  <a:srgbClr val="F6E1D0"/>
                </a:solidFill>
                <a:latin typeface="Forum"/>
                <a:ea typeface="Forum"/>
                <a:cs typeface="Forum"/>
                <a:sym typeface="Forum"/>
              </a:rPr>
              <a:t>Tying it all Together:</a:t>
            </a:r>
            <a:r>
              <a:rPr lang="en-US" sz="3200">
                <a:solidFill>
                  <a:srgbClr val="F6E1D0"/>
                </a:solidFill>
                <a:latin typeface="Forum"/>
                <a:ea typeface="Forum"/>
                <a:cs typeface="Forum"/>
                <a:sym typeface="Forum"/>
              </a:rPr>
              <a:t> Saratoga Peanut Butter is the only peanut butter that prioritizes our consumers health and wellness in a way that is caring, fun, and indulgent</a:t>
            </a:r>
            <a:endParaRPr sz="3200">
              <a:solidFill>
                <a:srgbClr val="F6E1D0"/>
              </a:solidFill>
              <a:latin typeface="Forum"/>
              <a:ea typeface="Forum"/>
              <a:cs typeface="Forum"/>
              <a:sym typeface="For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F540F"/>
        </a:solidFill>
        <a:effectLst/>
      </p:bgPr>
    </p:bg>
    <p:spTree>
      <p:nvGrpSpPr>
        <p:cNvPr id="1" name="Shape 586"/>
        <p:cNvGrpSpPr/>
        <p:nvPr/>
      </p:nvGrpSpPr>
      <p:grpSpPr>
        <a:xfrm>
          <a:off x="0" y="0"/>
          <a:ext cx="0" cy="0"/>
          <a:chOff x="0" y="0"/>
          <a:chExt cx="0" cy="0"/>
        </a:xfrm>
      </p:grpSpPr>
      <p:sp>
        <p:nvSpPr>
          <p:cNvPr id="587" name="Google Shape;587;p58"/>
          <p:cNvSpPr/>
          <p:nvPr/>
        </p:nvSpPr>
        <p:spPr>
          <a:xfrm rot="5400000">
            <a:off x="14429878" y="-2356108"/>
            <a:ext cx="7716245" cy="7716245"/>
          </a:xfrm>
          <a:custGeom>
            <a:avLst/>
            <a:gdLst/>
            <a:ahLst/>
            <a:cxnLst/>
            <a:rect l="l" t="t" r="r" b="b"/>
            <a:pathLst>
              <a:path w="7716245" h="7716245" extrusionOk="0">
                <a:moveTo>
                  <a:pt x="0" y="0"/>
                </a:moveTo>
                <a:lnTo>
                  <a:pt x="7716244" y="0"/>
                </a:lnTo>
                <a:lnTo>
                  <a:pt x="7716244" y="7716245"/>
                </a:lnTo>
                <a:lnTo>
                  <a:pt x="0" y="7716245"/>
                </a:lnTo>
                <a:lnTo>
                  <a:pt x="0" y="0"/>
                </a:lnTo>
                <a:close/>
              </a:path>
            </a:pathLst>
          </a:custGeom>
          <a:blipFill rotWithShape="1">
            <a:blip r:embed="rId3">
              <a:alphaModFix/>
            </a:blip>
            <a:stretch>
              <a:fillRect/>
            </a:stretch>
          </a:blipFill>
          <a:ln>
            <a:noFill/>
          </a:ln>
        </p:spPr>
        <p:txBody>
          <a:bodyPr/>
          <a:lstStyle/>
          <a:p>
            <a:endParaRPr lang="en-US"/>
          </a:p>
        </p:txBody>
      </p:sp>
      <p:grpSp>
        <p:nvGrpSpPr>
          <p:cNvPr id="588" name="Google Shape;588;p58"/>
          <p:cNvGrpSpPr/>
          <p:nvPr/>
        </p:nvGrpSpPr>
        <p:grpSpPr>
          <a:xfrm>
            <a:off x="3720864" y="1001277"/>
            <a:ext cx="10180985" cy="8572760"/>
            <a:chOff x="0" y="-9525"/>
            <a:chExt cx="839267" cy="706694"/>
          </a:xfrm>
        </p:grpSpPr>
        <p:sp>
          <p:nvSpPr>
            <p:cNvPr id="589" name="Google Shape;589;p58"/>
            <p:cNvSpPr/>
            <p:nvPr/>
          </p:nvSpPr>
          <p:spPr>
            <a:xfrm>
              <a:off x="0" y="0"/>
              <a:ext cx="839267" cy="697169"/>
            </a:xfrm>
            <a:custGeom>
              <a:avLst/>
              <a:gdLst/>
              <a:ahLst/>
              <a:cxnLst/>
              <a:rect l="l" t="t" r="r" b="b"/>
              <a:pathLst>
                <a:path w="839267" h="697169" extrusionOk="0">
                  <a:moveTo>
                    <a:pt x="556376" y="0"/>
                  </a:moveTo>
                  <a:lnTo>
                    <a:pt x="282407" y="0"/>
                  </a:lnTo>
                  <a:cubicBezTo>
                    <a:pt x="126426" y="0"/>
                    <a:pt x="0" y="123512"/>
                    <a:pt x="0" y="268232"/>
                  </a:cubicBezTo>
                  <a:cubicBezTo>
                    <a:pt x="0" y="372138"/>
                    <a:pt x="66279" y="467279"/>
                    <a:pt x="162037" y="511420"/>
                  </a:cubicBezTo>
                  <a:lnTo>
                    <a:pt x="162037" y="697169"/>
                  </a:lnTo>
                  <a:lnTo>
                    <a:pt x="353844" y="537701"/>
                  </a:lnTo>
                  <a:lnTo>
                    <a:pt x="556376" y="537701"/>
                  </a:lnTo>
                  <a:cubicBezTo>
                    <a:pt x="712818" y="537701"/>
                    <a:pt x="839255" y="414189"/>
                    <a:pt x="839255" y="268224"/>
                  </a:cubicBezTo>
                  <a:cubicBezTo>
                    <a:pt x="839267" y="123512"/>
                    <a:pt x="712818" y="0"/>
                    <a:pt x="556376" y="0"/>
                  </a:cubicBezTo>
                  <a:close/>
                </a:path>
              </a:pathLst>
            </a:custGeom>
            <a:solidFill>
              <a:srgbClr val="000000">
                <a:alpha val="0"/>
              </a:srgbClr>
            </a:solidFill>
            <a:ln w="38100" cap="flat" cmpd="sng">
              <a:solidFill>
                <a:srgbClr val="F6E1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8"/>
            <p:cNvSpPr txBox="1"/>
            <p:nvPr/>
          </p:nvSpPr>
          <p:spPr>
            <a:xfrm>
              <a:off x="0" y="-9525"/>
              <a:ext cx="812800" cy="5302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91" name="Google Shape;591;p58"/>
          <p:cNvGrpSpPr/>
          <p:nvPr/>
        </p:nvGrpSpPr>
        <p:grpSpPr>
          <a:xfrm>
            <a:off x="3954236" y="1183400"/>
            <a:ext cx="9657076" cy="8074900"/>
            <a:chOff x="0" y="-9525"/>
            <a:chExt cx="812811" cy="679643"/>
          </a:xfrm>
        </p:grpSpPr>
        <p:sp>
          <p:nvSpPr>
            <p:cNvPr id="592" name="Google Shape;592;p58"/>
            <p:cNvSpPr/>
            <p:nvPr/>
          </p:nvSpPr>
          <p:spPr>
            <a:xfrm>
              <a:off x="0" y="0"/>
              <a:ext cx="812811" cy="670118"/>
            </a:xfrm>
            <a:custGeom>
              <a:avLst/>
              <a:gdLst/>
              <a:ahLst/>
              <a:cxnLst/>
              <a:rect l="l" t="t" r="r" b="b"/>
              <a:pathLst>
                <a:path w="812811" h="670118" extrusionOk="0">
                  <a:moveTo>
                    <a:pt x="530371" y="0"/>
                  </a:moveTo>
                  <a:lnTo>
                    <a:pt x="282407" y="0"/>
                  </a:lnTo>
                  <a:cubicBezTo>
                    <a:pt x="126426" y="0"/>
                    <a:pt x="0" y="123512"/>
                    <a:pt x="0" y="253505"/>
                  </a:cubicBezTo>
                  <a:cubicBezTo>
                    <a:pt x="0" y="345087"/>
                    <a:pt x="66279" y="440228"/>
                    <a:pt x="162037" y="484369"/>
                  </a:cubicBezTo>
                  <a:lnTo>
                    <a:pt x="162037" y="670118"/>
                  </a:lnTo>
                  <a:lnTo>
                    <a:pt x="353844" y="510651"/>
                  </a:lnTo>
                  <a:lnTo>
                    <a:pt x="530371" y="510651"/>
                  </a:lnTo>
                  <a:cubicBezTo>
                    <a:pt x="686363" y="510651"/>
                    <a:pt x="812800" y="387138"/>
                    <a:pt x="812800" y="253501"/>
                  </a:cubicBezTo>
                  <a:cubicBezTo>
                    <a:pt x="812811" y="123512"/>
                    <a:pt x="686363" y="0"/>
                    <a:pt x="530371" y="0"/>
                  </a:cubicBezTo>
                  <a:close/>
                </a:path>
              </a:pathLst>
            </a:custGeom>
            <a:solidFill>
              <a:srgbClr val="F6E1D0"/>
            </a:solidFill>
            <a:ln w="38100" cap="flat" cmpd="sng">
              <a:solidFill>
                <a:srgbClr val="F6E1D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endParaRPr/>
            </a:p>
          </p:txBody>
        </p:sp>
        <p:sp>
          <p:nvSpPr>
            <p:cNvPr id="593" name="Google Shape;593;p58"/>
            <p:cNvSpPr txBox="1"/>
            <p:nvPr/>
          </p:nvSpPr>
          <p:spPr>
            <a:xfrm>
              <a:off x="0" y="-9525"/>
              <a:ext cx="812800" cy="530225"/>
            </a:xfrm>
            <a:prstGeom prst="rect">
              <a:avLst/>
            </a:prstGeom>
            <a:noFill/>
            <a:ln>
              <a:noFill/>
            </a:ln>
          </p:spPr>
          <p:txBody>
            <a:bodyPr spcFirstLastPara="1" wrap="square" lIns="50800" tIns="50800" rIns="50800" bIns="50800" anchor="ctr" anchorCtr="0">
              <a:noAutofit/>
            </a:bodyPr>
            <a:lstStyle/>
            <a:p>
              <a:pPr marL="0" marR="0" lvl="0" indent="0" algn="ctr" rtl="0">
                <a:lnSpc>
                  <a:spcPct val="16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94" name="Google Shape;594;p58"/>
          <p:cNvSpPr/>
          <p:nvPr/>
        </p:nvSpPr>
        <p:spPr>
          <a:xfrm rot="-2700000">
            <a:off x="-3186663" y="5734965"/>
            <a:ext cx="7716245" cy="7716245"/>
          </a:xfrm>
          <a:custGeom>
            <a:avLst/>
            <a:gdLst/>
            <a:ahLst/>
            <a:cxnLst/>
            <a:rect l="l" t="t" r="r" b="b"/>
            <a:pathLst>
              <a:path w="7716245" h="7716245" extrusionOk="0">
                <a:moveTo>
                  <a:pt x="0" y="0"/>
                </a:moveTo>
                <a:lnTo>
                  <a:pt x="7716245" y="0"/>
                </a:lnTo>
                <a:lnTo>
                  <a:pt x="7716245" y="7716245"/>
                </a:lnTo>
                <a:lnTo>
                  <a:pt x="0" y="7716245"/>
                </a:lnTo>
                <a:lnTo>
                  <a:pt x="0" y="0"/>
                </a:lnTo>
                <a:close/>
              </a:path>
            </a:pathLst>
          </a:custGeom>
          <a:blipFill rotWithShape="1">
            <a:blip r:embed="rId3">
              <a:alphaModFix/>
            </a:blip>
            <a:stretch>
              <a:fillRect/>
            </a:stretch>
          </a:blipFill>
          <a:ln>
            <a:noFill/>
          </a:ln>
        </p:spPr>
        <p:txBody>
          <a:bodyPr/>
          <a:lstStyle/>
          <a:p>
            <a:endParaRPr lang="en-US"/>
          </a:p>
        </p:txBody>
      </p:sp>
      <p:sp>
        <p:nvSpPr>
          <p:cNvPr id="595" name="Google Shape;595;p58"/>
          <p:cNvSpPr txBox="1"/>
          <p:nvPr/>
        </p:nvSpPr>
        <p:spPr>
          <a:xfrm>
            <a:off x="4668993" y="2690614"/>
            <a:ext cx="8227500" cy="3599400"/>
          </a:xfrm>
          <a:prstGeom prst="rect">
            <a:avLst/>
          </a:prstGeom>
          <a:noFill/>
          <a:ln>
            <a:noFill/>
          </a:ln>
        </p:spPr>
        <p:txBody>
          <a:bodyPr spcFirstLastPara="1" wrap="square" lIns="0" tIns="0" rIns="0" bIns="0" anchor="t" anchorCtr="0">
            <a:spAutoFit/>
          </a:bodyPr>
          <a:lstStyle/>
          <a:p>
            <a:pPr marL="0" marR="0" lvl="0" indent="0" algn="ctr" rtl="0">
              <a:lnSpc>
                <a:spcPct val="60000"/>
              </a:lnSpc>
              <a:spcBef>
                <a:spcPts val="0"/>
              </a:spcBef>
              <a:spcAft>
                <a:spcPts val="0"/>
              </a:spcAft>
              <a:buNone/>
            </a:pPr>
            <a:r>
              <a:rPr lang="en-US" sz="19487" b="0" i="0" u="none" strike="noStrike" cap="none">
                <a:solidFill>
                  <a:srgbClr val="DF540F"/>
                </a:solidFill>
                <a:latin typeface="Forum"/>
                <a:ea typeface="Forum"/>
                <a:cs typeface="Forum"/>
                <a:sym typeface="Forum"/>
              </a:rPr>
              <a:t>Thank you</a:t>
            </a:r>
            <a:endParaRPr/>
          </a:p>
        </p:txBody>
      </p:sp>
      <p:sp>
        <p:nvSpPr>
          <p:cNvPr id="596" name="Google Shape;596;p58"/>
          <p:cNvSpPr txBox="1"/>
          <p:nvPr/>
        </p:nvSpPr>
        <p:spPr>
          <a:xfrm>
            <a:off x="10316844" y="8147450"/>
            <a:ext cx="6729000" cy="1108200"/>
          </a:xfrm>
          <a:prstGeom prst="rect">
            <a:avLst/>
          </a:prstGeom>
          <a:noFill/>
          <a:ln>
            <a:noFill/>
          </a:ln>
        </p:spPr>
        <p:txBody>
          <a:bodyPr spcFirstLastPara="1" wrap="square" lIns="0" tIns="0" rIns="0" bIns="0" anchor="t" anchorCtr="0">
            <a:spAutoFit/>
          </a:bodyPr>
          <a:lstStyle/>
          <a:p>
            <a:pPr marL="0" marR="0" lvl="0" indent="0" algn="r" rtl="0">
              <a:lnSpc>
                <a:spcPct val="161000"/>
              </a:lnSpc>
              <a:spcBef>
                <a:spcPts val="0"/>
              </a:spcBef>
              <a:spcAft>
                <a:spcPts val="0"/>
              </a:spcAft>
              <a:buNone/>
            </a:pPr>
            <a:r>
              <a:rPr lang="en-US" sz="7200">
                <a:solidFill>
                  <a:srgbClr val="FAF0DE"/>
                </a:solidFill>
                <a:latin typeface="Hind Madurai"/>
                <a:ea typeface="Hind Madurai"/>
                <a:cs typeface="Hind Madurai"/>
                <a:sym typeface="Hind Madurai"/>
              </a:rPr>
              <a:t>Any Questions?</a:t>
            </a:r>
            <a:endParaRPr sz="7200">
              <a:solidFill>
                <a:srgbClr val="FAF0DE"/>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600"/>
        <p:cNvGrpSpPr/>
        <p:nvPr/>
      </p:nvGrpSpPr>
      <p:grpSpPr>
        <a:xfrm>
          <a:off x="0" y="0"/>
          <a:ext cx="0" cy="0"/>
          <a:chOff x="0" y="0"/>
          <a:chExt cx="0" cy="0"/>
        </a:xfrm>
      </p:grpSpPr>
      <p:sp>
        <p:nvSpPr>
          <p:cNvPr id="601" name="Google Shape;601;p59"/>
          <p:cNvSpPr txBox="1"/>
          <p:nvPr/>
        </p:nvSpPr>
        <p:spPr>
          <a:xfrm>
            <a:off x="1028700" y="1090653"/>
            <a:ext cx="6888900" cy="1169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9499">
                <a:solidFill>
                  <a:srgbClr val="DF540F"/>
                </a:solidFill>
                <a:latin typeface="Forum"/>
                <a:ea typeface="Forum"/>
                <a:cs typeface="Forum"/>
                <a:sym typeface="Forum"/>
              </a:rPr>
              <a:t>Sources</a:t>
            </a:r>
            <a:endParaRPr/>
          </a:p>
        </p:txBody>
      </p:sp>
      <p:sp>
        <p:nvSpPr>
          <p:cNvPr id="602" name="Google Shape;602;p59"/>
          <p:cNvSpPr txBox="1"/>
          <p:nvPr/>
        </p:nvSpPr>
        <p:spPr>
          <a:xfrm>
            <a:off x="1028700" y="2797725"/>
            <a:ext cx="15731700" cy="654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u="sng">
                <a:solidFill>
                  <a:srgbClr val="467886"/>
                </a:solidFill>
                <a:hlinkClick r:id="rId3">
                  <a:extLst>
                    <a:ext uri="{A12FA001-AC4F-418D-AE19-62706E023703}">
                      <ahyp:hlinkClr xmlns:ahyp="http://schemas.microsoft.com/office/drawing/2018/hyperlinkcolor" val="tx"/>
                    </a:ext>
                  </a:extLst>
                </a:hlinkClick>
              </a:rPr>
              <a:t>https://nationalpeanutboard.org/news/consumer-research-highlights-americas-love-peanuts-and-peanut-butter/</a:t>
            </a:r>
            <a:r>
              <a:rPr lang="en-US" sz="1800">
                <a:solidFill>
                  <a:schemeClr val="dk1"/>
                </a:solidFill>
              </a:rPr>
              <a:t>​</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u="sng">
                <a:solidFill>
                  <a:srgbClr val="467886"/>
                </a:solidFill>
                <a:hlinkClick r:id="rId4">
                  <a:extLst>
                    <a:ext uri="{A12FA001-AC4F-418D-AE19-62706E023703}">
                      <ahyp:hlinkClr xmlns:ahyp="http://schemas.microsoft.com/office/drawing/2018/hyperlinkcolor" val="tx"/>
                    </a:ext>
                  </a:extLst>
                </a:hlinkClick>
              </a:rPr>
              <a:t>https://www.statista.com/statistics/281221/us-households-consumption-of-peanut-butter/</a:t>
            </a:r>
            <a:r>
              <a:rPr lang="en-US" sz="1800">
                <a:solidFill>
                  <a:schemeClr val="dk1"/>
                </a:solidFill>
              </a:rPr>
              <a:t> ​</a:t>
            </a:r>
            <a:endParaRPr sz="1800">
              <a:solidFill>
                <a:schemeClr val="dk1"/>
              </a:solidFill>
            </a:endParaRPr>
          </a:p>
          <a:p>
            <a:pPr marL="0" lvl="0" indent="0" algn="l" rtl="0">
              <a:lnSpc>
                <a:spcPct val="115000"/>
              </a:lnSpc>
              <a:spcBef>
                <a:spcPts val="0"/>
              </a:spcBef>
              <a:spcAft>
                <a:spcPts val="0"/>
              </a:spcAft>
              <a:buNone/>
            </a:pPr>
            <a:r>
              <a:rPr lang="en-US" sz="1800" u="sng">
                <a:solidFill>
                  <a:srgbClr val="467886"/>
                </a:solidFill>
                <a:hlinkClick r:id="rId5">
                  <a:extLst>
                    <a:ext uri="{A12FA001-AC4F-418D-AE19-62706E023703}">
                      <ahyp:hlinkClr xmlns:ahyp="http://schemas.microsoft.com/office/drawing/2018/hyperlinkcolor" val="tx"/>
                    </a:ext>
                  </a:extLst>
                </a:hlinkClick>
              </a:rPr>
              <a:t>https://www.attentive.com/blog/millennial-gen-z-shopping-habits#:~:text=Both%20Gen%20Z%20and%20millennials,when%20shopping%20on%20their%20phones</a:t>
            </a:r>
            <a:r>
              <a:rPr lang="en-US" sz="1800">
                <a:solidFill>
                  <a:schemeClr val="dk1"/>
                </a:solidFill>
              </a:rPr>
              <a:t>.</a:t>
            </a:r>
            <a:endParaRPr sz="1800">
              <a:solidFill>
                <a:schemeClr val="dk1"/>
              </a:solidFill>
            </a:endParaRPr>
          </a:p>
          <a:p>
            <a:pPr marL="0" lvl="0" indent="0" algn="l" rtl="0">
              <a:lnSpc>
                <a:spcPct val="115000"/>
              </a:lnSpc>
              <a:spcBef>
                <a:spcPts val="0"/>
              </a:spcBef>
              <a:spcAft>
                <a:spcPts val="0"/>
              </a:spcAft>
              <a:buNone/>
            </a:pPr>
            <a:r>
              <a:rPr lang="en-US" sz="1800" u="sng">
                <a:solidFill>
                  <a:srgbClr val="467886"/>
                </a:solidFill>
                <a:highlight>
                  <a:srgbClr val="F5F5F5"/>
                </a:highlight>
                <a:hlinkClick r:id="rId6">
                  <a:extLst>
                    <a:ext uri="{A12FA001-AC4F-418D-AE19-62706E023703}">
                      <ahyp:hlinkClr xmlns:ahyp="http://schemas.microsoft.com/office/drawing/2018/hyperlinkcolor" val="tx"/>
                    </a:ext>
                  </a:extLst>
                </a:hlinkClick>
              </a:rPr>
              <a:t>https://nutrionexfoods.com/pages/profitability-of-selling-private-label-peanut-butter#:~:text=Peanut%20Butter%20Demand,enough%20of%20this%20pantry%20essential</a:t>
            </a:r>
            <a:r>
              <a:rPr lang="en-US" sz="1800">
                <a:solidFill>
                  <a:schemeClr val="dk1"/>
                </a:solidFill>
                <a:highlight>
                  <a:srgbClr val="F5F5F5"/>
                </a:highlight>
              </a:rPr>
              <a:t>.​</a:t>
            </a:r>
            <a:endParaRPr sz="1800">
              <a:solidFill>
                <a:schemeClr val="dk1"/>
              </a:solidFill>
              <a:highlight>
                <a:srgbClr val="F5F5F5"/>
              </a:highlight>
            </a:endParaRPr>
          </a:p>
          <a:p>
            <a:pPr marL="0" lvl="0" indent="0" algn="l" rtl="0">
              <a:lnSpc>
                <a:spcPct val="115000"/>
              </a:lnSpc>
              <a:spcBef>
                <a:spcPts val="0"/>
              </a:spcBef>
              <a:spcAft>
                <a:spcPts val="0"/>
              </a:spcAft>
              <a:buNone/>
            </a:pPr>
            <a:r>
              <a:rPr lang="en-US" sz="1800" u="sng">
                <a:solidFill>
                  <a:srgbClr val="467886"/>
                </a:solidFill>
                <a:highlight>
                  <a:srgbClr val="F5F5F5"/>
                </a:highlight>
                <a:hlinkClick r:id="rId7">
                  <a:extLst>
                    <a:ext uri="{A12FA001-AC4F-418D-AE19-62706E023703}">
                      <ahyp:hlinkClr xmlns:ahyp="http://schemas.microsoft.com/office/drawing/2018/hyperlinkcolor" val="tx"/>
                    </a:ext>
                  </a:extLst>
                </a:hlinkClick>
              </a:rPr>
              <a:t>https://pubmed.ncbi.nlm.nih.gov/36342169/</a:t>
            </a:r>
            <a:r>
              <a:rPr lang="en-US" sz="1800">
                <a:solidFill>
                  <a:schemeClr val="dk1"/>
                </a:solidFill>
                <a:highlight>
                  <a:srgbClr val="F5F5F5"/>
                </a:highlight>
              </a:rPr>
              <a:t> ​</a:t>
            </a:r>
            <a:endParaRPr sz="1800">
              <a:solidFill>
                <a:schemeClr val="dk1"/>
              </a:solidFill>
              <a:highlight>
                <a:srgbClr val="F5F5F5"/>
              </a:highlight>
            </a:endParaRPr>
          </a:p>
          <a:p>
            <a:pPr marL="0" lvl="0" indent="0" algn="l" rtl="0">
              <a:lnSpc>
                <a:spcPct val="115000"/>
              </a:lnSpc>
              <a:spcBef>
                <a:spcPts val="0"/>
              </a:spcBef>
              <a:spcAft>
                <a:spcPts val="0"/>
              </a:spcAft>
              <a:buNone/>
            </a:pPr>
            <a:endParaRPr sz="1800">
              <a:solidFill>
                <a:schemeClr val="dk1"/>
              </a:solidFill>
              <a:highlight>
                <a:srgbClr val="F5F5F5"/>
              </a:highlight>
            </a:endParaRPr>
          </a:p>
          <a:p>
            <a:pPr marL="0" lvl="0" indent="0" algn="l" rtl="0">
              <a:lnSpc>
                <a:spcPct val="115000"/>
              </a:lnSpc>
              <a:spcBef>
                <a:spcPts val="0"/>
              </a:spcBef>
              <a:spcAft>
                <a:spcPts val="0"/>
              </a:spcAft>
              <a:buNone/>
            </a:pPr>
            <a:r>
              <a:rPr lang="en-US" sz="1800" u="sng">
                <a:solidFill>
                  <a:srgbClr val="96607D"/>
                </a:solidFill>
                <a:hlinkClick r:id="rId8">
                  <a:extLst>
                    <a:ext uri="{A12FA001-AC4F-418D-AE19-62706E023703}">
                      <ahyp:hlinkClr xmlns:ahyp="http://schemas.microsoft.com/office/drawing/2018/hyperlinkcolor" val="tx"/>
                    </a:ext>
                  </a:extLst>
                </a:hlinkClick>
              </a:rPr>
              <a:t>https://www.statista.com/statistics/586957/market-share-peanut-butter-brands-in-the-united-states/#:~:text=Peanut%20butter%20market%20landscape&amp;text=In%202017%2C%20the%20industry%20had,butter%20brands%20under%20their%20control</a:t>
            </a:r>
            <a:r>
              <a:rPr lang="en-US" sz="1800">
                <a:solidFill>
                  <a:srgbClr val="212529"/>
                </a:solidFill>
              </a:rPr>
              <a:t>.</a:t>
            </a:r>
            <a:endParaRPr sz="1800">
              <a:solidFill>
                <a:srgbClr val="212529"/>
              </a:solidFill>
            </a:endParaRPr>
          </a:p>
          <a:p>
            <a:pPr marL="0" lvl="0" indent="0" algn="l" rtl="0">
              <a:lnSpc>
                <a:spcPct val="115000"/>
              </a:lnSpc>
              <a:spcBef>
                <a:spcPts val="0"/>
              </a:spcBef>
              <a:spcAft>
                <a:spcPts val="0"/>
              </a:spcAft>
              <a:buNone/>
            </a:pPr>
            <a:endParaRPr sz="1800">
              <a:solidFill>
                <a:srgbClr val="212529"/>
              </a:solidFill>
            </a:endParaRPr>
          </a:p>
          <a:p>
            <a:pPr marL="0" lvl="0" indent="0" algn="l" rtl="0">
              <a:lnSpc>
                <a:spcPct val="115000"/>
              </a:lnSpc>
              <a:spcBef>
                <a:spcPts val="0"/>
              </a:spcBef>
              <a:spcAft>
                <a:spcPts val="0"/>
              </a:spcAft>
              <a:buNone/>
            </a:pPr>
            <a:r>
              <a:rPr lang="en-US" sz="1800" u="sng">
                <a:solidFill>
                  <a:srgbClr val="96607D"/>
                </a:solidFill>
                <a:hlinkClick r:id="rId9">
                  <a:extLst>
                    <a:ext uri="{A12FA001-AC4F-418D-AE19-62706E023703}">
                      <ahyp:hlinkClr xmlns:ahyp="http://schemas.microsoft.com/office/drawing/2018/hyperlinkcolor" val="tx"/>
                    </a:ext>
                  </a:extLst>
                </a:hlinkClick>
              </a:rPr>
              <a:t>https://www.statista.com/statistics/281227/us-households-brands-of-peanut-butter-consumed/</a:t>
            </a:r>
            <a:endParaRPr sz="1800">
              <a:solidFill>
                <a:srgbClr val="212529"/>
              </a:solidFill>
            </a:endParaRPr>
          </a:p>
          <a:p>
            <a:pPr marL="0" lvl="0" indent="0" algn="l" rtl="0">
              <a:lnSpc>
                <a:spcPct val="115000"/>
              </a:lnSpc>
              <a:spcBef>
                <a:spcPts val="0"/>
              </a:spcBef>
              <a:spcAft>
                <a:spcPts val="0"/>
              </a:spcAft>
              <a:buNone/>
            </a:pPr>
            <a:endParaRPr sz="1800">
              <a:solidFill>
                <a:srgbClr val="212529"/>
              </a:solidFill>
            </a:endParaRPr>
          </a:p>
          <a:p>
            <a:pPr marL="0" lvl="0" indent="0" algn="l" rtl="0">
              <a:lnSpc>
                <a:spcPct val="115000"/>
              </a:lnSpc>
              <a:spcBef>
                <a:spcPts val="0"/>
              </a:spcBef>
              <a:spcAft>
                <a:spcPts val="0"/>
              </a:spcAft>
              <a:buClr>
                <a:schemeClr val="dk1"/>
              </a:buClr>
              <a:buSzPts val="1100"/>
              <a:buFont typeface="Arial"/>
              <a:buNone/>
            </a:pPr>
            <a:r>
              <a:rPr lang="en-US" sz="1800" u="sng">
                <a:solidFill>
                  <a:srgbClr val="96607D"/>
                </a:solidFill>
                <a:hlinkClick r:id="rId10">
                  <a:extLst>
                    <a:ext uri="{A12FA001-AC4F-418D-AE19-62706E023703}">
                      <ahyp:hlinkClr xmlns:ahyp="http://schemas.microsoft.com/office/drawing/2018/hyperlinkcolor" val="tx"/>
                    </a:ext>
                  </a:extLst>
                </a:hlinkClick>
              </a:rPr>
              <a:t>https://ific.org/media-information/press-releases/strong-interest-in-knowing-about-food-ingredients/</a:t>
            </a:r>
            <a:endParaRPr sz="1800">
              <a:solidFill>
                <a:srgbClr val="212529"/>
              </a:solidFill>
            </a:endParaRPr>
          </a:p>
          <a:p>
            <a:pPr marL="0" lvl="0" indent="0" algn="l" rtl="0">
              <a:lnSpc>
                <a:spcPct val="115000"/>
              </a:lnSpc>
              <a:spcBef>
                <a:spcPts val="0"/>
              </a:spcBef>
              <a:spcAft>
                <a:spcPts val="0"/>
              </a:spcAft>
              <a:buClr>
                <a:schemeClr val="dk1"/>
              </a:buClr>
              <a:buSzPts val="1100"/>
              <a:buFont typeface="Arial"/>
              <a:buNone/>
            </a:pPr>
            <a:endParaRPr sz="1800">
              <a:solidFill>
                <a:srgbClr val="212529"/>
              </a:solidFill>
            </a:endParaRPr>
          </a:p>
          <a:p>
            <a:pPr marL="0" lvl="0" indent="0" algn="l" rtl="0">
              <a:lnSpc>
                <a:spcPct val="115000"/>
              </a:lnSpc>
              <a:spcBef>
                <a:spcPts val="0"/>
              </a:spcBef>
              <a:spcAft>
                <a:spcPts val="0"/>
              </a:spcAft>
              <a:buClr>
                <a:schemeClr val="dk1"/>
              </a:buClr>
              <a:buSzPts val="1100"/>
              <a:buFont typeface="Arial"/>
              <a:buNone/>
            </a:pPr>
            <a:r>
              <a:rPr lang="en-US" sz="1100" u="sng">
                <a:solidFill>
                  <a:schemeClr val="hlink"/>
                </a:solidFill>
                <a:hlinkClick r:id="rId11"/>
              </a:rPr>
              <a:t>https://foodinstitute.com/consumerinsights/poll-most-americans-have-trust-gap-over-food-source-information/</a:t>
            </a:r>
            <a:endParaRPr sz="1800">
              <a:solidFill>
                <a:srgbClr val="212529"/>
              </a:solidFill>
            </a:endParaRPr>
          </a:p>
          <a:p>
            <a:pPr marL="0" lvl="0" indent="0" algn="l" rtl="0">
              <a:lnSpc>
                <a:spcPct val="115000"/>
              </a:lnSpc>
              <a:spcBef>
                <a:spcPts val="0"/>
              </a:spcBef>
              <a:spcAft>
                <a:spcPts val="0"/>
              </a:spcAft>
              <a:buNone/>
            </a:pPr>
            <a:r>
              <a:rPr lang="en-US" sz="1800">
                <a:solidFill>
                  <a:schemeClr val="dk1"/>
                </a:solidFill>
                <a:highlight>
                  <a:srgbClr val="F5F5F5"/>
                </a:highlight>
              </a:rPr>
              <a:t>​</a:t>
            </a:r>
            <a:endParaRPr sz="1800">
              <a:solidFill>
                <a:schemeClr val="dk1"/>
              </a:solidFill>
              <a:highlight>
                <a:srgbClr val="F5F5F5"/>
              </a:highlight>
            </a:endParaRPr>
          </a:p>
          <a:p>
            <a:pPr marL="0" lvl="0" indent="0" algn="l" rtl="0">
              <a:lnSpc>
                <a:spcPct val="115000"/>
              </a:lnSpc>
              <a:spcBef>
                <a:spcPts val="0"/>
              </a:spcBef>
              <a:spcAft>
                <a:spcPts val="0"/>
              </a:spcAft>
              <a:buNone/>
            </a:pPr>
            <a:r>
              <a:rPr lang="en-US" sz="1100" u="sng">
                <a:solidFill>
                  <a:schemeClr val="hlink"/>
                </a:solidFill>
                <a:hlinkClick r:id="rId12"/>
              </a:rPr>
              <a:t>https://www.hormelfoods.com/inspired/story/the-spread-of-nut-butters/</a:t>
            </a:r>
            <a:endParaRPr sz="1800">
              <a:solidFill>
                <a:schemeClr val="dk1"/>
              </a:solidFill>
              <a:highlight>
                <a:srgbClr val="F5F5F5"/>
              </a:highlight>
            </a:endParaRPr>
          </a:p>
          <a:p>
            <a:pPr marL="0" lvl="0" indent="0" algn="l" rtl="0">
              <a:lnSpc>
                <a:spcPct val="115000"/>
              </a:lnSpc>
              <a:spcBef>
                <a:spcPts val="0"/>
              </a:spcBef>
              <a:spcAft>
                <a:spcPts val="0"/>
              </a:spcAft>
              <a:buNone/>
            </a:pPr>
            <a:r>
              <a:rPr lang="en-US" sz="1800">
                <a:solidFill>
                  <a:schemeClr val="dk1"/>
                </a:solidFill>
                <a:highlight>
                  <a:srgbClr val="F5F5F5"/>
                </a:highlight>
              </a:rPr>
              <a:t>​</a:t>
            </a:r>
            <a:endParaRPr sz="1800">
              <a:solidFill>
                <a:schemeClr val="dk1"/>
              </a:solidFill>
              <a:highlight>
                <a:srgbClr val="F5F5F5"/>
              </a:highlight>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35"/>
        <p:cNvGrpSpPr/>
        <p:nvPr/>
      </p:nvGrpSpPr>
      <p:grpSpPr>
        <a:xfrm>
          <a:off x="0" y="0"/>
          <a:ext cx="0" cy="0"/>
          <a:chOff x="0" y="0"/>
          <a:chExt cx="0" cy="0"/>
        </a:xfrm>
      </p:grpSpPr>
      <p:grpSp>
        <p:nvGrpSpPr>
          <p:cNvPr id="136" name="Google Shape;136;p17"/>
          <p:cNvGrpSpPr/>
          <p:nvPr/>
        </p:nvGrpSpPr>
        <p:grpSpPr>
          <a:xfrm>
            <a:off x="-182941" y="-454427"/>
            <a:ext cx="18654006" cy="3266853"/>
            <a:chOff x="0" y="-47625"/>
            <a:chExt cx="4912957" cy="860400"/>
          </a:xfrm>
        </p:grpSpPr>
        <p:sp>
          <p:nvSpPr>
            <p:cNvPr id="137" name="Google Shape;137;p17"/>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138" name="Google Shape;138;p1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9" name="Google Shape;139;p17"/>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Key Players </a:t>
            </a:r>
            <a:endParaRPr/>
          </a:p>
        </p:txBody>
      </p:sp>
      <p:sp>
        <p:nvSpPr>
          <p:cNvPr id="140" name="Google Shape;140;p17"/>
          <p:cNvSpPr txBox="1"/>
          <p:nvPr/>
        </p:nvSpPr>
        <p:spPr>
          <a:xfrm>
            <a:off x="13495100" y="5708300"/>
            <a:ext cx="3976200" cy="2439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endParaRPr sz="2300">
              <a:solidFill>
                <a:schemeClr val="dk1"/>
              </a:solidFill>
              <a:latin typeface="Hind Madurai"/>
              <a:ea typeface="Hind Madurai"/>
              <a:cs typeface="Hind Madurai"/>
              <a:sym typeface="Hind Madurai"/>
            </a:endParaRPr>
          </a:p>
        </p:txBody>
      </p:sp>
      <p:sp>
        <p:nvSpPr>
          <p:cNvPr id="141" name="Google Shape;141;p17"/>
          <p:cNvSpPr txBox="1"/>
          <p:nvPr/>
        </p:nvSpPr>
        <p:spPr>
          <a:xfrm>
            <a:off x="381550" y="9535950"/>
            <a:ext cx="1958700" cy="41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solidFill>
                  <a:srgbClr val="212529"/>
                </a:solidFill>
              </a:rPr>
              <a:t>Source: Statista</a:t>
            </a:r>
            <a:endParaRPr sz="1800">
              <a:solidFill>
                <a:srgbClr val="212529"/>
              </a:solidFill>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42" name="Google Shape;142;p17"/>
          <p:cNvPicPr preferRelativeResize="0"/>
          <p:nvPr/>
        </p:nvPicPr>
        <p:blipFill>
          <a:blip r:embed="rId3">
            <a:alphaModFix/>
          </a:blip>
          <a:stretch>
            <a:fillRect/>
          </a:stretch>
        </p:blipFill>
        <p:spPr>
          <a:xfrm>
            <a:off x="3263387" y="2524825"/>
            <a:ext cx="11761224" cy="6615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46"/>
        <p:cNvGrpSpPr/>
        <p:nvPr/>
      </p:nvGrpSpPr>
      <p:grpSpPr>
        <a:xfrm>
          <a:off x="0" y="0"/>
          <a:ext cx="0" cy="0"/>
          <a:chOff x="0" y="0"/>
          <a:chExt cx="0" cy="0"/>
        </a:xfrm>
      </p:grpSpPr>
      <p:grpSp>
        <p:nvGrpSpPr>
          <p:cNvPr id="147" name="Google Shape;147;p18"/>
          <p:cNvGrpSpPr/>
          <p:nvPr/>
        </p:nvGrpSpPr>
        <p:grpSpPr>
          <a:xfrm>
            <a:off x="-182941" y="-454427"/>
            <a:ext cx="18654006" cy="3266853"/>
            <a:chOff x="0" y="-47625"/>
            <a:chExt cx="4912957" cy="860400"/>
          </a:xfrm>
        </p:grpSpPr>
        <p:sp>
          <p:nvSpPr>
            <p:cNvPr id="148" name="Google Shape;148;p18"/>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149" name="Google Shape;149;p1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0" name="Google Shape;150;p18"/>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Key Players </a:t>
            </a:r>
            <a:endParaRPr/>
          </a:p>
        </p:txBody>
      </p:sp>
      <p:sp>
        <p:nvSpPr>
          <p:cNvPr id="151" name="Google Shape;151;p18"/>
          <p:cNvSpPr txBox="1"/>
          <p:nvPr/>
        </p:nvSpPr>
        <p:spPr>
          <a:xfrm>
            <a:off x="13495100" y="5708300"/>
            <a:ext cx="3976200" cy="2439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endParaRPr sz="2300">
              <a:solidFill>
                <a:schemeClr val="dk1"/>
              </a:solidFill>
              <a:latin typeface="Hind Madurai"/>
              <a:ea typeface="Hind Madurai"/>
              <a:cs typeface="Hind Madurai"/>
              <a:sym typeface="Hind Madurai"/>
            </a:endParaRPr>
          </a:p>
        </p:txBody>
      </p:sp>
      <p:sp>
        <p:nvSpPr>
          <p:cNvPr id="152" name="Google Shape;152;p18"/>
          <p:cNvSpPr txBox="1"/>
          <p:nvPr/>
        </p:nvSpPr>
        <p:spPr>
          <a:xfrm>
            <a:off x="312300" y="9573650"/>
            <a:ext cx="20280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solidFill>
                  <a:srgbClr val="212529"/>
                </a:solidFill>
              </a:rPr>
              <a:t>Source: Statista</a:t>
            </a:r>
            <a:endParaRPr sz="3200">
              <a:solidFill>
                <a:schemeClr val="dk1"/>
              </a:solidFill>
              <a:latin typeface="Calibri"/>
              <a:ea typeface="Calibri"/>
              <a:cs typeface="Calibri"/>
              <a:sym typeface="Calibri"/>
            </a:endParaRPr>
          </a:p>
        </p:txBody>
      </p:sp>
      <p:pic>
        <p:nvPicPr>
          <p:cNvPr id="153" name="Google Shape;153;p18"/>
          <p:cNvPicPr preferRelativeResize="0"/>
          <p:nvPr/>
        </p:nvPicPr>
        <p:blipFill>
          <a:blip r:embed="rId3">
            <a:alphaModFix/>
          </a:blip>
          <a:stretch>
            <a:fillRect/>
          </a:stretch>
        </p:blipFill>
        <p:spPr>
          <a:xfrm>
            <a:off x="3409237" y="2648175"/>
            <a:ext cx="11469523" cy="6451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57"/>
        <p:cNvGrpSpPr/>
        <p:nvPr/>
      </p:nvGrpSpPr>
      <p:grpSpPr>
        <a:xfrm>
          <a:off x="0" y="0"/>
          <a:ext cx="0" cy="0"/>
          <a:chOff x="0" y="0"/>
          <a:chExt cx="0" cy="0"/>
        </a:xfrm>
      </p:grpSpPr>
      <p:grpSp>
        <p:nvGrpSpPr>
          <p:cNvPr id="158" name="Google Shape;158;p19"/>
          <p:cNvGrpSpPr/>
          <p:nvPr/>
        </p:nvGrpSpPr>
        <p:grpSpPr>
          <a:xfrm>
            <a:off x="-182941" y="-454427"/>
            <a:ext cx="18654006" cy="3266853"/>
            <a:chOff x="0" y="-47625"/>
            <a:chExt cx="4912957" cy="860400"/>
          </a:xfrm>
        </p:grpSpPr>
        <p:sp>
          <p:nvSpPr>
            <p:cNvPr id="159" name="Google Shape;159;p19"/>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160" name="Google Shape;160;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1" name="Google Shape;161;p19"/>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Global Market </a:t>
            </a:r>
            <a:endParaRPr/>
          </a:p>
        </p:txBody>
      </p:sp>
      <p:sp>
        <p:nvSpPr>
          <p:cNvPr id="162" name="Google Shape;162;p19"/>
          <p:cNvSpPr txBox="1"/>
          <p:nvPr/>
        </p:nvSpPr>
        <p:spPr>
          <a:xfrm>
            <a:off x="8449500" y="2812425"/>
            <a:ext cx="4925100" cy="2439900"/>
          </a:xfrm>
          <a:prstGeom prst="rect">
            <a:avLst/>
          </a:prstGeom>
          <a:noFill/>
          <a:ln>
            <a:noFill/>
          </a:ln>
        </p:spPr>
        <p:txBody>
          <a:bodyPr spcFirstLastPara="1" wrap="square" lIns="91425" tIns="91425" rIns="91425" bIns="91425" anchor="t" anchorCtr="0">
            <a:noAutofit/>
          </a:bodyPr>
          <a:lstStyle/>
          <a:p>
            <a:pPr marL="457200" lvl="0" indent="-374650" algn="l" rtl="0">
              <a:lnSpc>
                <a:spcPct val="120000"/>
              </a:lnSpc>
              <a:spcBef>
                <a:spcPts val="0"/>
              </a:spcBef>
              <a:spcAft>
                <a:spcPts val="0"/>
              </a:spcAft>
              <a:buClr>
                <a:schemeClr val="dk1"/>
              </a:buClr>
              <a:buSzPts val="2300"/>
              <a:buFont typeface="Hind Madurai"/>
              <a:buChar char="●"/>
            </a:pPr>
            <a:r>
              <a:rPr lang="en-US" sz="2300">
                <a:solidFill>
                  <a:schemeClr val="dk1"/>
                </a:solidFill>
                <a:latin typeface="Hind Madurai"/>
                <a:ea typeface="Hind Madurai"/>
                <a:cs typeface="Hind Madurai"/>
                <a:sym typeface="Hind Madurai"/>
              </a:rPr>
              <a:t>Smooth Peanut Butter holds 58.8% of the market share</a:t>
            </a:r>
            <a:endParaRPr sz="2300">
              <a:solidFill>
                <a:schemeClr val="dk1"/>
              </a:solidFill>
              <a:latin typeface="Hind Madurai"/>
              <a:ea typeface="Hind Madurai"/>
              <a:cs typeface="Hind Madurai"/>
              <a:sym typeface="Hind Madurai"/>
            </a:endParaRPr>
          </a:p>
          <a:p>
            <a:pPr marL="457200" lvl="0" indent="-374650" algn="l" rtl="0">
              <a:lnSpc>
                <a:spcPct val="120000"/>
              </a:lnSpc>
              <a:spcBef>
                <a:spcPts val="0"/>
              </a:spcBef>
              <a:spcAft>
                <a:spcPts val="0"/>
              </a:spcAft>
              <a:buClr>
                <a:schemeClr val="dk1"/>
              </a:buClr>
              <a:buSzPts val="2300"/>
              <a:buFont typeface="Hind Madurai"/>
              <a:buChar char="●"/>
            </a:pPr>
            <a:r>
              <a:rPr lang="en-US" sz="2300">
                <a:solidFill>
                  <a:schemeClr val="dk1"/>
                </a:solidFill>
                <a:latin typeface="Hind Madurai"/>
                <a:ea typeface="Hind Madurai"/>
                <a:cs typeface="Hind Madurai"/>
                <a:sym typeface="Hind Madurai"/>
              </a:rPr>
              <a:t>Crunchy peanut butter holds 67.3%</a:t>
            </a:r>
            <a:endParaRPr sz="2300">
              <a:solidFill>
                <a:schemeClr val="dk1"/>
              </a:solidFill>
              <a:latin typeface="Hind Madurai"/>
              <a:ea typeface="Hind Madurai"/>
              <a:cs typeface="Hind Madurai"/>
              <a:sym typeface="Hind Madurai"/>
            </a:endParaRPr>
          </a:p>
        </p:txBody>
      </p:sp>
      <p:sp>
        <p:nvSpPr>
          <p:cNvPr id="163" name="Google Shape;163;p19"/>
          <p:cNvSpPr txBox="1"/>
          <p:nvPr/>
        </p:nvSpPr>
        <p:spPr>
          <a:xfrm>
            <a:off x="6596925" y="8038550"/>
            <a:ext cx="3388800" cy="1882800"/>
          </a:xfrm>
          <a:prstGeom prst="rect">
            <a:avLst/>
          </a:prstGeom>
          <a:noFill/>
          <a:ln>
            <a:noFill/>
          </a:ln>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chemeClr val="dk1"/>
              </a:buClr>
              <a:buSzPts val="2300"/>
              <a:buFont typeface="Hind Madurai"/>
              <a:buChar char="●"/>
            </a:pPr>
            <a:r>
              <a:rPr lang="en-US" sz="2300">
                <a:solidFill>
                  <a:schemeClr val="dk1"/>
                </a:solidFill>
                <a:latin typeface="Hind Madurai"/>
                <a:ea typeface="Hind Madurai"/>
                <a:cs typeface="Hind Madurai"/>
                <a:sym typeface="Hind Madurai"/>
              </a:rPr>
              <a:t>Supermarkets hold most of the market share at 51% </a:t>
            </a:r>
            <a:endParaRPr sz="2300">
              <a:solidFill>
                <a:schemeClr val="dk1"/>
              </a:solidFill>
              <a:latin typeface="Hind Madurai"/>
              <a:ea typeface="Hind Madurai"/>
              <a:cs typeface="Hind Madurai"/>
              <a:sym typeface="Hind Madurai"/>
            </a:endParaRPr>
          </a:p>
        </p:txBody>
      </p:sp>
      <p:sp>
        <p:nvSpPr>
          <p:cNvPr id="164" name="Google Shape;164;p19"/>
          <p:cNvSpPr txBox="1"/>
          <p:nvPr/>
        </p:nvSpPr>
        <p:spPr>
          <a:xfrm>
            <a:off x="559075" y="9405950"/>
            <a:ext cx="3732000" cy="5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Source: Market.us</a:t>
            </a:r>
            <a:endParaRPr sz="1800">
              <a:solidFill>
                <a:schemeClr val="dk1"/>
              </a:solidFill>
              <a:latin typeface="Calibri"/>
              <a:ea typeface="Calibri"/>
              <a:cs typeface="Calibri"/>
              <a:sym typeface="Calibri"/>
            </a:endParaRPr>
          </a:p>
        </p:txBody>
      </p:sp>
      <p:pic>
        <p:nvPicPr>
          <p:cNvPr id="165" name="Google Shape;165;p19"/>
          <p:cNvPicPr preferRelativeResize="0"/>
          <p:nvPr/>
        </p:nvPicPr>
        <p:blipFill>
          <a:blip r:embed="rId3">
            <a:alphaModFix/>
          </a:blip>
          <a:stretch>
            <a:fillRect/>
          </a:stretch>
        </p:blipFill>
        <p:spPr>
          <a:xfrm>
            <a:off x="1822475" y="2684325"/>
            <a:ext cx="6303976" cy="4202650"/>
          </a:xfrm>
          <a:prstGeom prst="rect">
            <a:avLst/>
          </a:prstGeom>
          <a:noFill/>
          <a:ln>
            <a:noFill/>
          </a:ln>
        </p:spPr>
      </p:pic>
      <p:pic>
        <p:nvPicPr>
          <p:cNvPr id="166" name="Google Shape;166;p19"/>
          <p:cNvPicPr preferRelativeResize="0"/>
          <p:nvPr/>
        </p:nvPicPr>
        <p:blipFill rotWithShape="1">
          <a:blip r:embed="rId4">
            <a:alphaModFix/>
          </a:blip>
          <a:srcRect b="11331"/>
          <a:stretch/>
        </p:blipFill>
        <p:spPr>
          <a:xfrm>
            <a:off x="10186600" y="5486575"/>
            <a:ext cx="7285908" cy="4434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70"/>
        <p:cNvGrpSpPr/>
        <p:nvPr/>
      </p:nvGrpSpPr>
      <p:grpSpPr>
        <a:xfrm>
          <a:off x="0" y="0"/>
          <a:ext cx="0" cy="0"/>
          <a:chOff x="0" y="0"/>
          <a:chExt cx="0" cy="0"/>
        </a:xfrm>
      </p:grpSpPr>
      <p:grpSp>
        <p:nvGrpSpPr>
          <p:cNvPr id="171" name="Google Shape;171;p20"/>
          <p:cNvGrpSpPr/>
          <p:nvPr/>
        </p:nvGrpSpPr>
        <p:grpSpPr>
          <a:xfrm>
            <a:off x="-182941" y="-454427"/>
            <a:ext cx="18654006" cy="3266853"/>
            <a:chOff x="0" y="-47625"/>
            <a:chExt cx="4912957" cy="860400"/>
          </a:xfrm>
        </p:grpSpPr>
        <p:sp>
          <p:nvSpPr>
            <p:cNvPr id="172" name="Google Shape;172;p20"/>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173" name="Google Shape;173;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4" name="Google Shape;174;p20"/>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Company Insights</a:t>
            </a:r>
            <a:endParaRPr/>
          </a:p>
        </p:txBody>
      </p:sp>
      <p:pic>
        <p:nvPicPr>
          <p:cNvPr id="175" name="Google Shape;175;p20"/>
          <p:cNvPicPr preferRelativeResize="0"/>
          <p:nvPr/>
        </p:nvPicPr>
        <p:blipFill>
          <a:blip r:embed="rId3">
            <a:alphaModFix/>
          </a:blip>
          <a:stretch>
            <a:fillRect/>
          </a:stretch>
        </p:blipFill>
        <p:spPr>
          <a:xfrm>
            <a:off x="1017050" y="4405900"/>
            <a:ext cx="4048125" cy="2981325"/>
          </a:xfrm>
          <a:prstGeom prst="rect">
            <a:avLst/>
          </a:prstGeom>
          <a:noFill/>
          <a:ln>
            <a:noFill/>
          </a:ln>
        </p:spPr>
      </p:pic>
      <p:sp>
        <p:nvSpPr>
          <p:cNvPr id="176" name="Google Shape;176;p20"/>
          <p:cNvSpPr txBox="1"/>
          <p:nvPr/>
        </p:nvSpPr>
        <p:spPr>
          <a:xfrm>
            <a:off x="5539150" y="3314525"/>
            <a:ext cx="10525800" cy="5091300"/>
          </a:xfrm>
          <a:prstGeom prst="rect">
            <a:avLst/>
          </a:prstGeom>
          <a:noFill/>
          <a:ln>
            <a:noFill/>
          </a:ln>
        </p:spPr>
        <p:txBody>
          <a:bodyPr spcFirstLastPara="1" wrap="square" lIns="91425" tIns="91425" rIns="91425" bIns="91425" anchor="t" anchorCtr="0">
            <a:noAutofit/>
          </a:bodyPr>
          <a:lstStyle/>
          <a:p>
            <a:pPr marL="12700" lvl="0" indent="-12700" algn="l" rtl="0">
              <a:lnSpc>
                <a:spcPct val="115000"/>
              </a:lnSpc>
              <a:spcBef>
                <a:spcPts val="0"/>
              </a:spcBef>
              <a:spcAft>
                <a:spcPts val="0"/>
              </a:spcAft>
              <a:buClr>
                <a:schemeClr val="dk1"/>
              </a:buClr>
              <a:buSzPts val="1100"/>
              <a:buFont typeface="Arial"/>
              <a:buNone/>
            </a:pPr>
            <a:r>
              <a:rPr lang="en-US" sz="3200">
                <a:solidFill>
                  <a:schemeClr val="dk1"/>
                </a:solidFill>
                <a:latin typeface="Hind Madurai"/>
                <a:ea typeface="Hind Madurai"/>
                <a:cs typeface="Hind Madurai"/>
                <a:sym typeface="Hind Madurai"/>
              </a:rPr>
              <a:t>•Humble beginnings - started in 2005 in duplex home</a:t>
            </a: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Clr>
                <a:schemeClr val="dk1"/>
              </a:buClr>
              <a:buSzPts val="1100"/>
              <a:buFont typeface="Arial"/>
              <a:buNone/>
            </a:pP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•Women owned</a:t>
            </a: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Clr>
                <a:schemeClr val="dk1"/>
              </a:buClr>
              <a:buSzPts val="1100"/>
              <a:buFont typeface="Arial"/>
              <a:buNone/>
            </a:pP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Clr>
                <a:schemeClr val="dk1"/>
              </a:buClr>
              <a:buSzPts val="1100"/>
              <a:buFont typeface="Arial"/>
              <a:buNone/>
            </a:pPr>
            <a:r>
              <a:rPr lang="en-US" sz="3200">
                <a:solidFill>
                  <a:schemeClr val="dk1"/>
                </a:solidFill>
                <a:latin typeface="Hind Madurai"/>
                <a:ea typeface="Hind Madurai"/>
                <a:cs typeface="Hind Madurai"/>
                <a:sym typeface="Hind Madurai"/>
              </a:rPr>
              <a:t>•Sold to mom &amp; pop shops</a:t>
            </a: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Clr>
                <a:schemeClr val="dk1"/>
              </a:buClr>
              <a:buSzPts val="1100"/>
              <a:buFont typeface="Arial"/>
              <a:buNone/>
            </a:pP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Clr>
                <a:schemeClr val="dk1"/>
              </a:buClr>
              <a:buSzPts val="1100"/>
              <a:buFont typeface="Arial"/>
              <a:buNone/>
            </a:pPr>
            <a:r>
              <a:rPr lang="en-US" sz="3200">
                <a:solidFill>
                  <a:schemeClr val="dk1"/>
                </a:solidFill>
                <a:latin typeface="Hind Madurai"/>
                <a:ea typeface="Hind Madurai"/>
                <a:cs typeface="Hind Madurai"/>
                <a:sym typeface="Hind Madurai"/>
              </a:rPr>
              <a:t>•Expanded to regional shows, farmers markets, mainstream grocery store chain (Hannaford)</a:t>
            </a: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None/>
            </a:pPr>
            <a:endParaRPr sz="3200">
              <a:solidFill>
                <a:schemeClr val="dk1"/>
              </a:solidFill>
              <a:latin typeface="Hind Madurai"/>
              <a:ea typeface="Hind Madurai"/>
              <a:cs typeface="Hind Madurai"/>
              <a:sym typeface="Hind Madurai"/>
            </a:endParaRPr>
          </a:p>
          <a:p>
            <a:pPr marL="12700" lvl="0" indent="-12700" algn="l" rtl="0">
              <a:lnSpc>
                <a:spcPct val="115000"/>
              </a:lnSpc>
              <a:spcBef>
                <a:spcPts val="0"/>
              </a:spcBef>
              <a:spcAft>
                <a:spcPts val="0"/>
              </a:spcAft>
              <a:buClr>
                <a:schemeClr val="dk1"/>
              </a:buClr>
              <a:buSzPts val="1100"/>
              <a:buFont typeface="Arial"/>
              <a:buNone/>
            </a:pPr>
            <a:r>
              <a:rPr lang="en-US" sz="3200">
                <a:solidFill>
                  <a:schemeClr val="dk1"/>
                </a:solidFill>
                <a:latin typeface="Hind Madurai"/>
                <a:ea typeface="Hind Madurai"/>
                <a:cs typeface="Hind Madurai"/>
                <a:sym typeface="Hind Madurai"/>
              </a:rPr>
              <a:t>•Began to push online sales in 2020 due to Covid</a:t>
            </a:r>
            <a:endParaRPr sz="3200">
              <a:solidFill>
                <a:schemeClr val="dk1"/>
              </a:solidFill>
              <a:latin typeface="Hind Madurai"/>
              <a:ea typeface="Hind Madurai"/>
              <a:cs typeface="Hind Madurai"/>
              <a:sym typeface="Hind Madurai"/>
            </a:endParaRPr>
          </a:p>
          <a:p>
            <a:pPr marL="0" lvl="0" indent="0" algn="l" rtl="0">
              <a:spcBef>
                <a:spcPts val="0"/>
              </a:spcBef>
              <a:spcAft>
                <a:spcPts val="0"/>
              </a:spcAft>
              <a:buNone/>
            </a:pPr>
            <a:endParaRPr sz="3200">
              <a:solidFill>
                <a:schemeClr val="dk1"/>
              </a:solidFill>
              <a:latin typeface="Hind Madurai"/>
              <a:ea typeface="Hind Madurai"/>
              <a:cs typeface="Hind Madurai"/>
              <a:sym typeface="Hind Madura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1D0"/>
        </a:solidFill>
        <a:effectLst/>
      </p:bgPr>
    </p:bg>
    <p:spTree>
      <p:nvGrpSpPr>
        <p:cNvPr id="1" name="Shape 180"/>
        <p:cNvGrpSpPr/>
        <p:nvPr/>
      </p:nvGrpSpPr>
      <p:grpSpPr>
        <a:xfrm>
          <a:off x="0" y="0"/>
          <a:ext cx="0" cy="0"/>
          <a:chOff x="0" y="0"/>
          <a:chExt cx="0" cy="0"/>
        </a:xfrm>
      </p:grpSpPr>
      <p:grpSp>
        <p:nvGrpSpPr>
          <p:cNvPr id="181" name="Google Shape;181;p21"/>
          <p:cNvGrpSpPr/>
          <p:nvPr/>
        </p:nvGrpSpPr>
        <p:grpSpPr>
          <a:xfrm>
            <a:off x="-182941" y="-454427"/>
            <a:ext cx="18654006" cy="3266853"/>
            <a:chOff x="0" y="-47625"/>
            <a:chExt cx="4912957" cy="860400"/>
          </a:xfrm>
        </p:grpSpPr>
        <p:sp>
          <p:nvSpPr>
            <p:cNvPr id="182" name="Google Shape;182;p21"/>
            <p:cNvSpPr/>
            <p:nvPr/>
          </p:nvSpPr>
          <p:spPr>
            <a:xfrm>
              <a:off x="0" y="0"/>
              <a:ext cx="4912957" cy="653777"/>
            </a:xfrm>
            <a:custGeom>
              <a:avLst/>
              <a:gdLst/>
              <a:ahLst/>
              <a:cxnLst/>
              <a:rect l="l" t="t" r="r" b="b"/>
              <a:pathLst>
                <a:path w="4912957" h="653777" extrusionOk="0">
                  <a:moveTo>
                    <a:pt x="0" y="0"/>
                  </a:moveTo>
                  <a:lnTo>
                    <a:pt x="4912957" y="0"/>
                  </a:lnTo>
                  <a:lnTo>
                    <a:pt x="4912957" y="653777"/>
                  </a:lnTo>
                  <a:lnTo>
                    <a:pt x="0" y="653777"/>
                  </a:lnTo>
                  <a:close/>
                </a:path>
              </a:pathLst>
            </a:custGeom>
            <a:solidFill>
              <a:srgbClr val="DF540F"/>
            </a:solidFill>
            <a:ln>
              <a:noFill/>
            </a:ln>
          </p:spPr>
          <p:txBody>
            <a:bodyPr/>
            <a:lstStyle/>
            <a:p>
              <a:endParaRPr lang="en-US"/>
            </a:p>
          </p:txBody>
        </p:sp>
        <p:sp>
          <p:nvSpPr>
            <p:cNvPr id="183" name="Google Shape;183;p21"/>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4" name="Google Shape;184;p21"/>
          <p:cNvSpPr txBox="1"/>
          <p:nvPr/>
        </p:nvSpPr>
        <p:spPr>
          <a:xfrm>
            <a:off x="1449319" y="246190"/>
            <a:ext cx="15389400" cy="15699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0199">
                <a:solidFill>
                  <a:srgbClr val="F6E1D0"/>
                </a:solidFill>
                <a:latin typeface="Forum"/>
                <a:ea typeface="Forum"/>
                <a:cs typeface="Forum"/>
                <a:sym typeface="Forum"/>
              </a:rPr>
              <a:t>Company Insights</a:t>
            </a:r>
            <a:endParaRPr/>
          </a:p>
        </p:txBody>
      </p:sp>
      <p:pic>
        <p:nvPicPr>
          <p:cNvPr id="185" name="Google Shape;185;p21"/>
          <p:cNvPicPr preferRelativeResize="0"/>
          <p:nvPr/>
        </p:nvPicPr>
        <p:blipFill>
          <a:blip r:embed="rId3">
            <a:alphaModFix/>
          </a:blip>
          <a:stretch>
            <a:fillRect/>
          </a:stretch>
        </p:blipFill>
        <p:spPr>
          <a:xfrm>
            <a:off x="1017050" y="4405900"/>
            <a:ext cx="4048125" cy="2981325"/>
          </a:xfrm>
          <a:prstGeom prst="rect">
            <a:avLst/>
          </a:prstGeom>
          <a:noFill/>
          <a:ln>
            <a:noFill/>
          </a:ln>
        </p:spPr>
      </p:pic>
      <p:sp>
        <p:nvSpPr>
          <p:cNvPr id="186" name="Google Shape;186;p21"/>
          <p:cNvSpPr txBox="1"/>
          <p:nvPr/>
        </p:nvSpPr>
        <p:spPr>
          <a:xfrm>
            <a:off x="9417400" y="4556025"/>
            <a:ext cx="10525800" cy="69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200">
                <a:solidFill>
                  <a:schemeClr val="dk1"/>
                </a:solidFill>
                <a:latin typeface="Hind Madurai"/>
                <a:ea typeface="Hind Madurai"/>
                <a:cs typeface="Hind Madurai"/>
                <a:sym typeface="Hind Madurai"/>
              </a:rPr>
              <a:t>Fun, unique, versatile, stand-alone snack</a:t>
            </a:r>
            <a:r>
              <a:rPr lang="en-US" sz="3200">
                <a:solidFill>
                  <a:schemeClr val="dk1"/>
                </a:solidFill>
              </a:rPr>
              <a:t> </a:t>
            </a:r>
            <a:endParaRPr sz="3200">
              <a:solidFill>
                <a:schemeClr val="dk1"/>
              </a:solidFill>
            </a:endParaRPr>
          </a:p>
        </p:txBody>
      </p:sp>
      <p:sp>
        <p:nvSpPr>
          <p:cNvPr id="187" name="Google Shape;187;p21"/>
          <p:cNvSpPr txBox="1"/>
          <p:nvPr/>
        </p:nvSpPr>
        <p:spPr>
          <a:xfrm>
            <a:off x="9417400" y="5756875"/>
            <a:ext cx="8595900" cy="69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Non-GMO, no palm oil, no added sugar, all natural</a:t>
            </a:r>
            <a:endParaRPr sz="3200">
              <a:solidFill>
                <a:schemeClr val="dk1"/>
              </a:solidFill>
              <a:latin typeface="Hind Madurai"/>
              <a:ea typeface="Hind Madurai"/>
              <a:cs typeface="Hind Madurai"/>
              <a:sym typeface="Hind Madurai"/>
            </a:endParaRPr>
          </a:p>
        </p:txBody>
      </p:sp>
      <p:sp>
        <p:nvSpPr>
          <p:cNvPr id="188" name="Google Shape;188;p21"/>
          <p:cNvSpPr txBox="1"/>
          <p:nvPr/>
        </p:nvSpPr>
        <p:spPr>
          <a:xfrm>
            <a:off x="9417400" y="7079000"/>
            <a:ext cx="7744500" cy="69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200">
                <a:solidFill>
                  <a:schemeClr val="dk1"/>
                </a:solidFill>
                <a:latin typeface="Hind Madurai"/>
                <a:ea typeface="Hind Madurai"/>
                <a:cs typeface="Hind Madurai"/>
                <a:sym typeface="Hind Madurai"/>
              </a:rPr>
              <a:t>Small batches, fresh, caring, neighborly</a:t>
            </a:r>
            <a:endParaRPr sz="3200">
              <a:solidFill>
                <a:schemeClr val="dk1"/>
              </a:solidFill>
              <a:latin typeface="Hind Madurai"/>
              <a:ea typeface="Hind Madurai"/>
              <a:cs typeface="Hind Madurai"/>
              <a:sym typeface="Hind Madurai"/>
            </a:endParaRPr>
          </a:p>
        </p:txBody>
      </p:sp>
      <p:sp>
        <p:nvSpPr>
          <p:cNvPr id="189" name="Google Shape;189;p21"/>
          <p:cNvSpPr txBox="1"/>
          <p:nvPr/>
        </p:nvSpPr>
        <p:spPr>
          <a:xfrm>
            <a:off x="5509300" y="4596450"/>
            <a:ext cx="3918600" cy="53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a:solidFill>
                  <a:schemeClr val="dk1"/>
                </a:solidFill>
                <a:latin typeface="Hind Madurai"/>
                <a:ea typeface="Hind Madurai"/>
                <a:cs typeface="Hind Madurai"/>
                <a:sym typeface="Hind Madurai"/>
              </a:rPr>
              <a:t>Flavor Blends</a:t>
            </a:r>
            <a:endParaRPr sz="3600">
              <a:solidFill>
                <a:schemeClr val="dk1"/>
              </a:solidFill>
            </a:endParaRPr>
          </a:p>
        </p:txBody>
      </p:sp>
      <p:sp>
        <p:nvSpPr>
          <p:cNvPr id="190" name="Google Shape;190;p21"/>
          <p:cNvSpPr txBox="1"/>
          <p:nvPr/>
        </p:nvSpPr>
        <p:spPr>
          <a:xfrm>
            <a:off x="5509300" y="5755600"/>
            <a:ext cx="3672900" cy="53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a:solidFill>
                  <a:schemeClr val="dk1"/>
                </a:solidFill>
                <a:latin typeface="Hind Madurai"/>
                <a:ea typeface="Hind Madurai"/>
                <a:cs typeface="Hind Madurai"/>
                <a:sym typeface="Hind Madurai"/>
              </a:rPr>
              <a:t>Health-Focused</a:t>
            </a:r>
            <a:endParaRPr sz="3600">
              <a:solidFill>
                <a:schemeClr val="dk1"/>
              </a:solidFill>
            </a:endParaRPr>
          </a:p>
        </p:txBody>
      </p:sp>
      <p:sp>
        <p:nvSpPr>
          <p:cNvPr id="191" name="Google Shape;191;p21"/>
          <p:cNvSpPr txBox="1"/>
          <p:nvPr/>
        </p:nvSpPr>
        <p:spPr>
          <a:xfrm>
            <a:off x="5509300" y="6995625"/>
            <a:ext cx="3374700" cy="53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a:solidFill>
                  <a:schemeClr val="dk1"/>
                </a:solidFill>
                <a:latin typeface="Hind Madurai"/>
                <a:ea typeface="Hind Madurai"/>
                <a:cs typeface="Hind Madurai"/>
                <a:sym typeface="Hind Madurai"/>
              </a:rPr>
              <a:t>Small Business</a:t>
            </a:r>
            <a:endParaRPr sz="3600">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1438</Words>
  <Application>Microsoft Macintosh PowerPoint</Application>
  <PresentationFormat>Custom</PresentationFormat>
  <Paragraphs>274</Paragraphs>
  <Slides>47</Slides>
  <Notes>47</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Calibri</vt:lpstr>
      <vt:lpstr>Forum</vt:lpstr>
      <vt:lpstr>Hind Madurai</vt:lpstr>
      <vt:lpstr>Hind Madurai SemiBold</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Kyle Lundberg</cp:lastModifiedBy>
  <cp:revision>1</cp:revision>
  <dcterms:modified xsi:type="dcterms:W3CDTF">2024-12-07T18:28:35Z</dcterms:modified>
</cp:coreProperties>
</file>